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995" r:id="rId1"/>
  </p:sldMasterIdLst>
  <p:notesMasterIdLst>
    <p:notesMasterId r:id="rId16"/>
  </p:notesMasterIdLst>
  <p:sldIdLst>
    <p:sldId id="256" r:id="rId2"/>
    <p:sldId id="424" r:id="rId3"/>
    <p:sldId id="469" r:id="rId4"/>
    <p:sldId id="470" r:id="rId5"/>
    <p:sldId id="421" r:id="rId6"/>
    <p:sldId id="505" r:id="rId7"/>
    <p:sldId id="450" r:id="rId8"/>
    <p:sldId id="502" r:id="rId9"/>
    <p:sldId id="503" r:id="rId10"/>
    <p:sldId id="507" r:id="rId11"/>
    <p:sldId id="504" r:id="rId12"/>
    <p:sldId id="506" r:id="rId13"/>
    <p:sldId id="422" r:id="rId14"/>
    <p:sldId id="447" r:id="rId15"/>
  </p:sldIdLst>
  <p:sldSz cx="17340263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550169-F298-4271-9C53-88054F92F185}">
          <p14:sldIdLst>
            <p14:sldId id="256"/>
            <p14:sldId id="424"/>
            <p14:sldId id="469"/>
            <p14:sldId id="470"/>
          </p14:sldIdLst>
        </p14:section>
        <p14:section name="Système de fichiers" id="{D1DADDC3-9BE9-4CE9-A20E-01850D541060}">
          <p14:sldIdLst>
            <p14:sldId id="421"/>
            <p14:sldId id="505"/>
            <p14:sldId id="450"/>
            <p14:sldId id="502"/>
            <p14:sldId id="503"/>
            <p14:sldId id="507"/>
            <p14:sldId id="504"/>
            <p14:sldId id="506"/>
          </p14:sldIdLst>
        </p14:section>
        <p14:section name="Conclusion" id="{8C8F94FC-B709-414B-9ACF-4E4B71B8EA19}">
          <p14:sldIdLst>
            <p14:sldId id="422"/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B16"/>
    <a:srgbClr val="C0DAF6"/>
    <a:srgbClr val="EDD1B5"/>
    <a:srgbClr val="82DA99"/>
    <a:srgbClr val="91EFF9"/>
    <a:srgbClr val="EEC0E7"/>
    <a:srgbClr val="F78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6B92B-EA1B-4862-BF97-F9A0A20D0086}" v="4" dt="2020-09-09T11:49:18.797"/>
    <p1510:client id="{B6B92BDB-7CF3-4403-850C-5A60CDE7414D}" v="77" dt="2020-09-08T18:38:32.495"/>
    <p1510:client id="{E496D4AA-DEEF-4AB3-822E-377FAF91EE2B}" v="113" dt="2020-09-08T16:48:14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9" autoAdjust="0"/>
    <p:restoredTop sz="94660"/>
  </p:normalViewPr>
  <p:slideViewPr>
    <p:cSldViewPr>
      <p:cViewPr varScale="1">
        <p:scale>
          <a:sx n="64" d="100"/>
          <a:sy n="64" d="100"/>
        </p:scale>
        <p:origin x="412" y="4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fr-FR" altLang="fr-FR" noProof="0">
                <a:sym typeface="Lucida Grande" charset="0"/>
              </a:rPr>
              <a:t>Second level</a:t>
            </a:r>
          </a:p>
          <a:p>
            <a:pPr lvl="2"/>
            <a:r>
              <a:rPr lang="fr-FR" altLang="fr-FR" noProof="0">
                <a:sym typeface="Lucida Grande" charset="0"/>
              </a:rPr>
              <a:t>Third level</a:t>
            </a:r>
          </a:p>
          <a:p>
            <a:pPr lvl="3"/>
            <a:r>
              <a:rPr lang="fr-FR" altLang="fr-FR" noProof="0">
                <a:sym typeface="Lucida Grande" charset="0"/>
              </a:rPr>
              <a:t>Fourth level</a:t>
            </a:r>
          </a:p>
          <a:p>
            <a:pPr lvl="4"/>
            <a:r>
              <a:rPr lang="fr-FR" altLang="fr-FR" noProof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FA3A4-372B-4098-A398-FEB8BACD6C8F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8197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2834498"/>
            <a:ext cx="12226747" cy="1073874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3908372"/>
            <a:ext cx="12226746" cy="4683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551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84F1-DB6F-4252-86EA-9F7310A01CAF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FEF9-0544-4D21-91D7-423C8CE9F13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D24DD-F99B-40DE-8E0C-43A5FFDF00B1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96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D610C-3C09-454A-AFCB-697C91C90C0C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02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A7ACF-9DB0-4E7E-8AFA-158496871FA2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40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85D04-9710-48F2-A15A-DE18C0FCA0AE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916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42265-2F35-4D05-9433-14D7A25DF6EE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8846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0" y="-12700"/>
            <a:ext cx="17340263" cy="9766300"/>
            <a:chOff x="0" y="-8467"/>
            <a:chExt cx="12192000" cy="6866467"/>
          </a:xfrm>
        </p:grpSpPr>
        <p:cxnSp>
          <p:nvCxnSpPr>
            <p:cNvPr id="6" name="Straight Connector 18"/>
            <p:cNvCxnSpPr/>
            <p:nvPr/>
          </p:nvCxnSpPr>
          <p:spPr>
            <a:xfrm>
              <a:off x="9371421" y="462"/>
              <a:ext cx="1218865" cy="685753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808" y="3681478"/>
              <a:ext cx="4763843" cy="317652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671" y="-8467"/>
              <a:ext cx="300698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586" y="-8467"/>
              <a:ext cx="258841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764" y="3047513"/>
              <a:ext cx="3259236" cy="38104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87" y="-8467"/>
              <a:ext cx="2854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351" y="-8467"/>
              <a:ext cx="129030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533" y="-8467"/>
              <a:ext cx="125011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515" y="3589955"/>
              <a:ext cx="1817136" cy="326804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28"/>
            <p:cNvSpPr/>
            <p:nvPr/>
          </p:nvSpPr>
          <p:spPr>
            <a:xfrm rot="10800000">
              <a:off x="0" y="462"/>
              <a:ext cx="842714" cy="566550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963350" y="3419782"/>
            <a:ext cx="12226747" cy="234140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3781895" y="5761185"/>
            <a:ext cx="9408202" cy="2830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4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4101" y="5761185"/>
            <a:ext cx="2817793" cy="281837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EC7D-980C-4A1B-8DFB-611F22D4874B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D088-EBC2-452A-B31A-F71DEE5A3F5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4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AF09-0E28-497C-BCC6-C7B721174607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E54C-FCFD-4C7D-94E2-7EB06B64DD4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9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en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alalfocus.net/wp-content/uploads/2014/05/question-mark-nothing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935288"/>
            <a:ext cx="15319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49" y="4644572"/>
            <a:ext cx="12226746" cy="3947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4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2495438" y="2935190"/>
            <a:ext cx="10694654" cy="1532045"/>
          </a:xfrm>
          <a:solidFill>
            <a:srgbClr val="0070C0"/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9D14-0FC1-44D9-8013-B3D6FD7B5BDC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E6A-F866-4A74-9FEF-985FA99EBCD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alalfocus.net/wp-content/uploads/2014/05/question-mark-nothing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970713"/>
            <a:ext cx="15319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49" y="2934044"/>
            <a:ext cx="12226746" cy="3947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349" y="866988"/>
            <a:ext cx="12226746" cy="98448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2495440" y="6970872"/>
            <a:ext cx="10694654" cy="1532045"/>
          </a:xfrm>
          <a:solidFill>
            <a:srgbClr val="0070C0"/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28B1-55AE-4FD6-8750-C1002217C98F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BEBCB-2515-40E6-A3E7-AC2CAC3B15D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1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025C41-E193-477D-8C11-EE21A7855D72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CA" sz="1400"/>
              <a:t>Systèmes d’exploitation - 420-W12-SF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8572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06" r:id="rId2"/>
    <p:sldLayoutId id="2147484007" r:id="rId3"/>
    <p:sldLayoutId id="2147484008" r:id="rId4"/>
    <p:sldLayoutId id="2147484009" r:id="rId5"/>
    <p:sldLayoutId id="2147484012" r:id="rId6"/>
    <p:sldLayoutId id="2147484015" r:id="rId7"/>
    <p:sldLayoutId id="2147484013" r:id="rId8"/>
    <p:sldLayoutId id="2147484016" r:id="rId9"/>
    <p:sldLayoutId id="2147483876" r:id="rId10"/>
    <p:sldLayoutId id="2147483930" r:id="rId11"/>
  </p:sldLayoutIdLst>
  <p:hf hdr="0"/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10" Type="http://schemas.openxmlformats.org/officeDocument/2006/relationships/image" Target="../media/image10.png"/><Relationship Id="rId4" Type="http://schemas.openxmlformats.org/officeDocument/2006/relationships/tags" Target="../tags/tag73.xml"/><Relationship Id="rId9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3.jpg"/><Relationship Id="rId5" Type="http://schemas.openxmlformats.org/officeDocument/2006/relationships/tags" Target="../tags/tag14.xml"/><Relationship Id="rId10" Type="http://schemas.openxmlformats.org/officeDocument/2006/relationships/hyperlink" Target="https://www.computheure.nc/disque-dur-hdd-ssd-sshd/" TargetMode="Externa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5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hyperlink" Target="https://www.msp360.com/resources/blog/hamr-vs-mamr-new-hdd-technology/" TargetMode="External"/><Relationship Id="rId5" Type="http://schemas.openxmlformats.org/officeDocument/2006/relationships/tags" Target="../tags/tag22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image" Target="../media/image7.jpg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hyperlink" Target="http://doc.ubuntu-fr.org/systeme_de_fichi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>
              <a:defRPr/>
            </a:pPr>
            <a:r>
              <a:rPr lang="fr-CA"/>
              <a:t>Systèmes d’exploitation</a:t>
            </a:r>
            <a:br>
              <a:rPr lang="fr-CA" sz="8000"/>
            </a:br>
            <a:r>
              <a:rPr lang="fr-CA"/>
              <a:t>420-W12-SF </a:t>
            </a:r>
            <a:endParaRPr lang="fr-CA" sz="8000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797923" y="5761185"/>
            <a:ext cx="6392174" cy="365211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CA" altLang="fr-FR" sz="3600" dirty="0">
                <a:sym typeface="Palatino" charset="0"/>
              </a:rPr>
              <a:t>Système de fichiers</a:t>
            </a:r>
            <a:endParaRPr lang="fr-CA" sz="3600" dirty="0"/>
          </a:p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None/>
              <a:defRPr/>
            </a:pPr>
            <a:br>
              <a:rPr lang="fr-CA" sz="3600" dirty="0"/>
            </a:br>
            <a:r>
              <a:rPr lang="fr-CA" sz="3600" dirty="0"/>
              <a:t>Par Jimmy Gilbert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387039-3D4B-403C-8912-A4250F802C1D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18F7B7B8-B308-42C5-AF14-A037E859C08E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00B138-A54F-4349-A559-D1D0581E232F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>
          <a:xfrm>
            <a:off x="963350" y="8592160"/>
            <a:ext cx="7778790" cy="519289"/>
          </a:xfrm>
        </p:spPr>
        <p:txBody>
          <a:bodyPr/>
          <a:lstStyle/>
          <a:p>
            <a:pPr>
              <a:defRPr/>
            </a:pPr>
            <a:r>
              <a:rPr lang="fr-CA" dirty="0"/>
              <a:t>Systèmes d’exploitation - 420-W12-SF 5</a:t>
            </a:r>
            <a:endParaRPr lang="en-US" dirty="0"/>
          </a:p>
        </p:txBody>
      </p:sp>
      <p:pic>
        <p:nvPicPr>
          <p:cNvPr id="10" name="Image 9" descr="Une image contenant arbre&#10;&#10;Description générée automatiquement">
            <a:extLst>
              <a:ext uri="{FF2B5EF4-FFF2-40B4-BE49-F238E27FC236}">
                <a16:creationId xmlns:a16="http://schemas.microsoft.com/office/drawing/2014/main" id="{1A9810F7-D9E2-472E-8FB6-15805C9E197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00" y="4606243"/>
            <a:ext cx="4873080" cy="48730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5B0B706-9345-3DDB-D05B-0ABB91C18F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27" y="2511176"/>
            <a:ext cx="11953328" cy="724992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SF et Systèmes d’exploitation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altLang="fr-FR" sz="5400" dirty="0">
                <a:sym typeface="Palatino" charset="0"/>
              </a:rPr>
              <a:t>Système de fichiers</a:t>
            </a:r>
            <a:endParaRPr lang="fr-CA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54ACEDD-0792-46CC-A728-D4C0D2AA31D9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629D3-6219-BDFC-923D-2B22167A6224}"/>
              </a:ext>
            </a:extLst>
          </p:cNvPr>
          <p:cNvSpPr/>
          <p:nvPr/>
        </p:nvSpPr>
        <p:spPr>
          <a:xfrm>
            <a:off x="5777539" y="5776096"/>
            <a:ext cx="6637008" cy="6848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B64C3E-7F10-E16A-108C-457DF10390BB}"/>
              </a:ext>
            </a:extLst>
          </p:cNvPr>
          <p:cNvSpPr/>
          <p:nvPr/>
        </p:nvSpPr>
        <p:spPr>
          <a:xfrm>
            <a:off x="635961" y="7593978"/>
            <a:ext cx="11850594" cy="21596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3DDEAD-2759-C27D-9C41-BFF8258A4BB2}"/>
              </a:ext>
            </a:extLst>
          </p:cNvPr>
          <p:cNvSpPr/>
          <p:nvPr/>
        </p:nvSpPr>
        <p:spPr>
          <a:xfrm>
            <a:off x="635961" y="5754529"/>
            <a:ext cx="1121402" cy="7064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512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Certains systèmes de fichiers ont une petite taille maximum de fichiers. (Exemple, 2 Go) </a:t>
            </a:r>
          </a:p>
          <a:p>
            <a:pPr lvl="1"/>
            <a:r>
              <a:rPr lang="fr-CA" dirty="0"/>
              <a:t>Ainsi, il peut être impossible d’enregistrer un fichier de 4 Go sur une clé USB de 64 Go.</a:t>
            </a:r>
          </a:p>
          <a:p>
            <a:r>
              <a:rPr lang="fr-CA" dirty="0"/>
              <a:t>Il est possible qu’il faille reformater la clé USB pour utiliser un système de fichiers permettant l’enregistrement de fichiers volumineux.</a:t>
            </a:r>
          </a:p>
          <a:p>
            <a:pPr lvl="1"/>
            <a:r>
              <a:rPr lang="fr-CA" dirty="0"/>
              <a:t>Exemple de fichiers volumineux: </a:t>
            </a:r>
            <a:br>
              <a:rPr lang="fr-CA" dirty="0"/>
            </a:br>
            <a:r>
              <a:rPr lang="fr-CA" dirty="0"/>
              <a:t>- fichiers d’une MACHINE VIRTUELLE.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altLang="fr-FR" sz="5400" dirty="0">
                <a:sym typeface="Palatino" charset="0"/>
              </a:rPr>
              <a:t>Système de fichiers</a:t>
            </a:r>
            <a:endParaRPr lang="fr-CA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À retenir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6FA63AE-9052-4D60-A8B8-52C2274802F5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Avez-vous déjà vécu des problèmes de gestion de fichiers semblables?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454ACEDD-0792-46CC-A728-D4C0D2AA31D9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0BF3696-BAA6-4942-AB9A-EE03D92EE714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\</a:t>
            </a:r>
            <a:r>
              <a:rPr lang="fr-FR" dirty="0" err="1"/>
              <a:t>Users</a:t>
            </a:r>
            <a:r>
              <a:rPr lang="fr-FR" dirty="0"/>
              <a:t> (\utilisateurs)</a:t>
            </a:r>
            <a:endParaRPr lang="id-ID" dirty="0"/>
          </a:p>
          <a:p>
            <a:r>
              <a:rPr lang="fr-FR" dirty="0"/>
              <a:t>\</a:t>
            </a:r>
            <a:r>
              <a:rPr lang="fr-FR" dirty="0" err="1"/>
              <a:t>Users</a:t>
            </a:r>
            <a:r>
              <a:rPr lang="fr-FR" dirty="0"/>
              <a:t>\Public et default</a:t>
            </a:r>
          </a:p>
          <a:p>
            <a:r>
              <a:rPr lang="fr-FR" dirty="0"/>
              <a:t>\</a:t>
            </a:r>
            <a:r>
              <a:rPr lang="fr-FR" dirty="0" err="1"/>
              <a:t>PerfLogs</a:t>
            </a:r>
            <a:endParaRPr lang="id-ID" dirty="0"/>
          </a:p>
          <a:p>
            <a:r>
              <a:rPr lang="fr-FR" dirty="0"/>
              <a:t>\Program Files (\programmes)</a:t>
            </a:r>
            <a:endParaRPr lang="id-ID" dirty="0"/>
          </a:p>
          <a:p>
            <a:r>
              <a:rPr lang="fr-FR" dirty="0"/>
              <a:t>\Program Files</a:t>
            </a:r>
            <a:r>
              <a:rPr lang="id-ID" dirty="0"/>
              <a:t>(x86)</a:t>
            </a:r>
          </a:p>
          <a:p>
            <a:r>
              <a:rPr lang="fr-FR" dirty="0"/>
              <a:t>\</a:t>
            </a:r>
            <a:r>
              <a:rPr lang="fr-FR" dirty="0" err="1"/>
              <a:t>ProgramData</a:t>
            </a:r>
            <a:endParaRPr lang="id-ID" dirty="0"/>
          </a:p>
          <a:p>
            <a:r>
              <a:rPr lang="id-ID" dirty="0"/>
              <a:t>\</a:t>
            </a:r>
            <a:r>
              <a:rPr lang="fr-FR" dirty="0"/>
              <a:t>[</a:t>
            </a:r>
            <a:r>
              <a:rPr lang="fr-FR" dirty="0" err="1"/>
              <a:t>username</a:t>
            </a:r>
            <a:r>
              <a:rPr lang="fr-FR" dirty="0"/>
              <a:t>]\</a:t>
            </a:r>
            <a:r>
              <a:rPr lang="fr-FR" dirty="0" err="1"/>
              <a:t>AppData</a:t>
            </a:r>
            <a:endParaRPr lang="id-ID" dirty="0"/>
          </a:p>
          <a:p>
            <a:r>
              <a:rPr lang="fr-FR" dirty="0"/>
              <a:t>\Windows</a:t>
            </a:r>
            <a:endParaRPr lang="id-ID" dirty="0"/>
          </a:p>
          <a:p>
            <a:pPr lvl="1"/>
            <a:r>
              <a:rPr lang="id-ID" dirty="0"/>
              <a:t>\Windows\System, System32, SysWOW64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altLang="fr-FR" sz="5400" dirty="0">
                <a:sym typeface="Palatino" charset="0"/>
              </a:rPr>
              <a:t>Système de fichiers</a:t>
            </a:r>
            <a:endParaRPr lang="fr-CA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Répertoires Windows important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6FA63AE-9052-4D60-A8B8-52C2274802F5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Quelle est la différence entre </a:t>
            </a:r>
            <a:r>
              <a:rPr lang="fr-FR" dirty="0"/>
              <a:t>\Program Files  et \Program Files</a:t>
            </a:r>
            <a:r>
              <a:rPr lang="id-ID" dirty="0"/>
              <a:t>(x86)</a:t>
            </a:r>
            <a:r>
              <a:rPr lang="fr-CA" dirty="0"/>
              <a:t>?</a:t>
            </a:r>
            <a:endParaRPr lang="id-ID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454ACEDD-0792-46CC-A728-D4C0D2AA31D9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0BF3696-BAA6-4942-AB9A-EE03D92EE714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 descr="Can't touch this is 30 yrs old today!... - Mike Jerrick FOX 29 | Facebook">
            <a:extLst>
              <a:ext uri="{FF2B5EF4-FFF2-40B4-BE49-F238E27FC236}">
                <a16:creationId xmlns:a16="http://schemas.microsoft.com/office/drawing/2014/main" id="{98677CDA-A527-470C-9331-147894ECFED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090" y="2563658"/>
            <a:ext cx="4165889" cy="416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3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>
                <a:sym typeface="Copperplate" charset="0"/>
              </a:rPr>
              <a:t>Conclusion</a:t>
            </a:r>
            <a:endParaRPr lang="fr-CA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AC81D81-95D0-4631-9911-08AD54C75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35" y="4156720"/>
            <a:ext cx="5588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5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B945DFE-6556-4E06-B31E-663554FBEBBF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63349" y="4644572"/>
            <a:ext cx="12603326" cy="3947587"/>
          </a:xfrm>
        </p:spPr>
        <p:txBody>
          <a:bodyPr>
            <a:normAutofit fontScale="92500" lnSpcReduction="20000"/>
          </a:bodyPr>
          <a:lstStyle/>
          <a:p>
            <a:pPr marL="1143000" indent="-1143000">
              <a:buFont typeface="+mj-lt"/>
              <a:buAutoNum type="arabicPeriod"/>
            </a:pPr>
            <a:r>
              <a:rPr lang="fr-CA" sz="6000" dirty="0"/>
              <a:t>Raison d’être des systèmes de fichier</a:t>
            </a:r>
          </a:p>
          <a:p>
            <a:pPr marL="1143000" indent="-1143000">
              <a:buFont typeface="+mj-lt"/>
              <a:buAutoNum type="arabicPeriod"/>
            </a:pPr>
            <a:r>
              <a:rPr lang="fr-CA" sz="6000" dirty="0"/>
              <a:t>Types de systèmes de fichier</a:t>
            </a:r>
          </a:p>
          <a:p>
            <a:pPr marL="1143000" indent="-1143000">
              <a:buFont typeface="+mj-lt"/>
              <a:buAutoNum type="arabicPeriod"/>
            </a:pPr>
            <a:r>
              <a:rPr lang="fr-CA" sz="6000" dirty="0"/>
              <a:t>Relation avec les systèmes d’exploitation</a:t>
            </a:r>
          </a:p>
          <a:p>
            <a:endParaRPr lang="fr-CA" sz="6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altLang="fr-FR" dirty="0">
                <a:sym typeface="Copperplate" charset="0"/>
              </a:rPr>
              <a:t>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Résumé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2031776-01BE-4FCB-9E66-8713FCC433AD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Qu’est-ce qui vous a surpris aujourd’hui?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DE5C82-6844-452C-89B7-5E767BF779CA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749EEC60-ED77-4690-97CB-DCC708302AE5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8B2D18-EB38-48BE-9E23-181730EC5C02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799781-5272-4558-9BEB-202EDFB9A49E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0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596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SSD =&gt; plus rapide, mais moins fiable</a:t>
            </a:r>
          </a:p>
          <a:p>
            <a:pPr lvl="1"/>
            <a:r>
              <a:rPr lang="fr-CA" dirty="0"/>
              <a:t>USB (lecteur flash)</a:t>
            </a:r>
          </a:p>
          <a:p>
            <a:r>
              <a:rPr lang="fr-CA" dirty="0"/>
              <a:t>HDD =&gt; moins rapide, mais plus fiable</a:t>
            </a:r>
          </a:p>
          <a:p>
            <a:r>
              <a:rPr lang="fr-CA" dirty="0"/>
              <a:t>SSHD =&gt; hybride SSD &amp; HDD</a:t>
            </a:r>
          </a:p>
          <a:p>
            <a:r>
              <a:rPr lang="fr-CA" dirty="0">
                <a:hlinkClick r:id="rId10"/>
              </a:rPr>
              <a:t>Infos supplémentaires </a:t>
            </a:r>
            <a:endParaRPr lang="fr-CA" dirty="0"/>
          </a:p>
          <a:p>
            <a:endParaRPr lang="fr-CA" dirty="0"/>
          </a:p>
          <a:p>
            <a:pPr marL="762000" indent="0" eaLnBrk="1" hangingPunct="1">
              <a:spcBef>
                <a:spcPts val="3000"/>
              </a:spcBef>
              <a:buClrTx/>
              <a:buSzPct val="100000"/>
              <a:buNone/>
            </a:pPr>
            <a:endParaRPr lang="fr-FR" altLang="fr-FR" strike="sngStrike" dirty="0">
              <a:sym typeface="Palatino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FR" altLang="fr-FR" dirty="0">
                <a:sym typeface="Copperplate" charset="0"/>
              </a:rPr>
              <a:t>Introduction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Mise en contexte 1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C5C3BEA-29B2-41C8-BAC4-E310892D048E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2495438" y="2935190"/>
            <a:ext cx="10694654" cy="1532045"/>
          </a:xfrm>
        </p:spPr>
        <p:txBody>
          <a:bodyPr/>
          <a:lstStyle/>
          <a:p>
            <a:r>
              <a:rPr lang="fr-CA" dirty="0"/>
              <a:t>Quels types de disques durs connaissez-vous?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BE83B5DA-D284-4350-8D70-3750ED42FF0E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Image 6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29A0EEC2-3542-4862-815D-60D89018FA5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115" y="4467235"/>
            <a:ext cx="4663981" cy="26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65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FR" altLang="fr-FR" dirty="0">
                <a:sym typeface="Copperplate" charset="0"/>
              </a:rPr>
              <a:t>Introduction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Mise en contexte 2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C5C3BEA-29B2-41C8-BAC4-E310892D048E}"/>
              </a:ext>
            </a:extLst>
          </p:cNvPr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Que savez-vous de la technologie de disque HAMR?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D5C3075E-77AB-47B8-87F2-DDB97E69DA08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866067-788C-43D2-A480-F84B4E0CCEE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089193" y="8667138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hlinkClick r:id="rId11"/>
              </a:rPr>
              <a:t>En lire plus…</a:t>
            </a:r>
            <a:endParaRPr lang="fr-CA" dirty="0"/>
          </a:p>
        </p:txBody>
      </p:sp>
      <p:pic>
        <p:nvPicPr>
          <p:cNvPr id="7" name="Image 6" descr="Une image contenant pièce&#10;&#10;Description générée automatiquement">
            <a:extLst>
              <a:ext uri="{FF2B5EF4-FFF2-40B4-BE49-F238E27FC236}">
                <a16:creationId xmlns:a16="http://schemas.microsoft.com/office/drawing/2014/main" id="{D78A4C3F-4B6C-4512-9320-2BDA91B8F18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49" y="4467235"/>
            <a:ext cx="6677000" cy="3801456"/>
          </a:xfrm>
          <a:prstGeom prst="rect">
            <a:avLst/>
          </a:prstGeom>
        </p:spPr>
      </p:pic>
      <p:pic>
        <p:nvPicPr>
          <p:cNvPr id="10" name="Image 9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DBB3F7DB-016D-4038-8D56-965A2BFC323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59" y="4790704"/>
            <a:ext cx="38671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134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221859" y="2389619"/>
            <a:ext cx="6968235" cy="3367195"/>
          </a:xfrm>
        </p:spPr>
        <p:txBody>
          <a:bodyPr>
            <a:normAutofit fontScale="90000"/>
          </a:bodyPr>
          <a:lstStyle/>
          <a:p>
            <a:r>
              <a:rPr lang="fr-CA" altLang="fr-FR" sz="8000" dirty="0">
                <a:sym typeface="Palatino" charset="0"/>
              </a:rPr>
              <a:t>Système de fichiers</a:t>
            </a:r>
            <a:br>
              <a:rPr lang="fr-FR" altLang="fr-FR" dirty="0">
                <a:sym typeface="Palatino" charset="0"/>
              </a:rPr>
            </a:br>
            <a:endParaRPr lang="fr-CA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667820" y="5756814"/>
            <a:ext cx="4522275" cy="1560034"/>
          </a:xfrm>
        </p:spPr>
        <p:txBody>
          <a:bodyPr>
            <a:normAutofit/>
          </a:bodyPr>
          <a:lstStyle/>
          <a:p>
            <a:endParaRPr lang="fr-CA"/>
          </a:p>
        </p:txBody>
      </p:sp>
      <p:pic>
        <p:nvPicPr>
          <p:cNvPr id="4" name="Image 3" descr="Une image contenant signe, trafic, rue, poteau&#10;&#10;Description générée automatiquement">
            <a:extLst>
              <a:ext uri="{FF2B5EF4-FFF2-40B4-BE49-F238E27FC236}">
                <a16:creationId xmlns:a16="http://schemas.microsoft.com/office/drawing/2014/main" id="{DC2940E5-F962-43ED-B3FF-82A12AA3EC2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87" y="2389619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8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Gérer les fichiers</a:t>
            </a:r>
          </a:p>
          <a:p>
            <a:r>
              <a:rPr lang="fr-CA" dirty="0"/>
              <a:t>Offrir des moyens de manipuler les fichiers</a:t>
            </a:r>
          </a:p>
          <a:p>
            <a:r>
              <a:rPr lang="fr-CA" dirty="0"/>
              <a:t>Fichiers</a:t>
            </a:r>
          </a:p>
          <a:p>
            <a:pPr lvl="1"/>
            <a:r>
              <a:rPr lang="fr-CA" dirty="0"/>
              <a:t>Sur mémoires secondaires</a:t>
            </a:r>
          </a:p>
          <a:p>
            <a:pPr lvl="1"/>
            <a:r>
              <a:rPr lang="fr-CA" dirty="0"/>
              <a:t>Survivent à la fermeture de l’ordinateur</a:t>
            </a:r>
          </a:p>
          <a:p>
            <a:pPr lvl="1"/>
            <a:r>
              <a:rPr lang="fr-CA" dirty="0"/>
              <a:t>Abstraction de l’emplacement réel</a:t>
            </a:r>
          </a:p>
          <a:p>
            <a:pPr lvl="1"/>
            <a:r>
              <a:rPr lang="fr-CA" dirty="0"/>
              <a:t>Associent un nom à son contenu sur disque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altLang="fr-FR" sz="5400" dirty="0">
                <a:sym typeface="Palatino" charset="0"/>
              </a:rPr>
              <a:t>Système de fichiers</a:t>
            </a:r>
            <a:endParaRPr lang="fr-CA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Pourquoi?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6FA63AE-9052-4D60-A8B8-52C2274802F5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Comment peut-on manipuler les fichiers?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454ACEDD-0792-46CC-A728-D4C0D2AA31D9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0BF3696-BAA6-4942-AB9A-EE03D92EE714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CC359C-9FD3-4750-939C-C5A1C78047A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03" y="2826491"/>
            <a:ext cx="7582814" cy="29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Les </a:t>
            </a:r>
            <a:r>
              <a:rPr lang="fr-CA" b="1" dirty="0"/>
              <a:t>disques durs</a:t>
            </a:r>
            <a:r>
              <a:rPr lang="fr-CA" dirty="0"/>
              <a:t>, aussi petits soient-ils, contiennent des </a:t>
            </a:r>
            <a:r>
              <a:rPr lang="fr-CA" b="1" dirty="0"/>
              <a:t>millions de bits d’informations.</a:t>
            </a:r>
            <a:endParaRPr lang="fr-CA" dirty="0"/>
          </a:p>
          <a:p>
            <a:r>
              <a:rPr lang="fr-CA" dirty="0"/>
              <a:t>Il faut donc organiser les données afin de pouvoir localiser les informations, c'est le but du </a:t>
            </a:r>
            <a:r>
              <a:rPr lang="fr-CA" b="1" dirty="0"/>
              <a:t>système de fichiers</a:t>
            </a:r>
            <a:r>
              <a:rPr lang="fr-CA" dirty="0"/>
              <a:t>!</a:t>
            </a:r>
          </a:p>
          <a:p>
            <a:r>
              <a:rPr lang="fr-CA" dirty="0"/>
              <a:t>Un disque dur est constitué de plusieurs </a:t>
            </a:r>
            <a:r>
              <a:rPr lang="fr-CA" b="1" dirty="0"/>
              <a:t>plateaux</a:t>
            </a:r>
            <a:r>
              <a:rPr lang="fr-CA" dirty="0"/>
              <a:t> circulaires tournant autour d'un axe. </a:t>
            </a:r>
          </a:p>
          <a:p>
            <a:r>
              <a:rPr lang="fr-CA" dirty="0"/>
              <a:t>Les pistes (zones concentriques écrites de part et d'autre d'un plateau) sont divisées en quartiers appelés </a:t>
            </a:r>
            <a:r>
              <a:rPr lang="fr-CA" b="1" dirty="0"/>
              <a:t>secteurs</a:t>
            </a:r>
            <a:r>
              <a:rPr lang="fr-CA" dirty="0"/>
              <a:t> (d'une taille de </a:t>
            </a:r>
            <a:r>
              <a:rPr lang="fr-CA" b="1" dirty="0"/>
              <a:t>512 octets</a:t>
            </a:r>
            <a:r>
              <a:rPr lang="fr-CA" dirty="0"/>
              <a:t>). </a:t>
            </a:r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altLang="fr-FR" sz="5400" dirty="0">
                <a:sym typeface="Palatino" charset="0"/>
              </a:rPr>
              <a:t>Système de fichiers</a:t>
            </a:r>
            <a:endParaRPr lang="fr-CA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Descriptions 1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6FA63AE-9052-4D60-A8B8-52C2274802F5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C’est quoi un octet?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454ACEDD-0792-46CC-A728-D4C0D2AA31D9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0BF3696-BAA6-4942-AB9A-EE03D92EE714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Le </a:t>
            </a:r>
            <a:r>
              <a:rPr lang="fr-CA" b="1" dirty="0"/>
              <a:t>formatage logique </a:t>
            </a:r>
            <a:r>
              <a:rPr lang="fr-CA" dirty="0"/>
              <a:t>d'un disque permet de </a:t>
            </a:r>
            <a:r>
              <a:rPr lang="fr-CA" b="1" dirty="0"/>
              <a:t>créer un système de fichiers </a:t>
            </a:r>
            <a:r>
              <a:rPr lang="fr-CA" dirty="0"/>
              <a:t>sur le disque.</a:t>
            </a:r>
          </a:p>
          <a:p>
            <a:pPr lvl="1"/>
            <a:r>
              <a:rPr lang="fr-CA" b="1" dirty="0">
                <a:solidFill>
                  <a:srgbClr val="FF0000"/>
                </a:solidFill>
              </a:rPr>
              <a:t>Attention</a:t>
            </a:r>
            <a:r>
              <a:rPr lang="fr-CA" dirty="0"/>
              <a:t>! Un formatage efface tout!</a:t>
            </a:r>
          </a:p>
          <a:p>
            <a:r>
              <a:rPr lang="fr-CA" dirty="0"/>
              <a:t>Ça va permettre à un système d'exploitation (DOS, Windows 9x, UNIX ...) d'utiliser l'espace disque pour stocker et utiliser des fichiers!</a:t>
            </a:r>
          </a:p>
          <a:p>
            <a:r>
              <a:rPr lang="fr-CA" dirty="0"/>
              <a:t>Le système de fichiers est basé sur la gestion des </a:t>
            </a:r>
            <a:r>
              <a:rPr lang="fr-CA" b="1" dirty="0"/>
              <a:t>clusters</a:t>
            </a:r>
            <a:r>
              <a:rPr lang="fr-CA" dirty="0"/>
              <a:t> (en français « </a:t>
            </a:r>
            <a:r>
              <a:rPr lang="fr-CA" b="1" dirty="0"/>
              <a:t>unité d'allocation </a:t>
            </a:r>
            <a:r>
              <a:rPr lang="fr-CA" dirty="0"/>
              <a:t>»)</a:t>
            </a:r>
          </a:p>
          <a:p>
            <a:pPr lvl="1"/>
            <a:r>
              <a:rPr lang="fr-CA" dirty="0"/>
              <a:t>plus petite unité de disque que le système d'exploitation est capable de gérer.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Descriptions 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altLang="fr-FR" sz="5400" dirty="0">
                <a:sym typeface="Palatino" charset="0"/>
              </a:rPr>
              <a:t>Système de fichiers</a:t>
            </a:r>
            <a:endParaRPr lang="fr-CA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454ACEDD-0792-46CC-A728-D4C0D2AA31D9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0BF3696-BAA6-4942-AB9A-EE03D92EE714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B8C2C1A-7872-4547-B820-B65BE9D108C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475" y="2453231"/>
            <a:ext cx="5027842" cy="21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Informations supplémentaires:</a:t>
            </a:r>
          </a:p>
          <a:p>
            <a:r>
              <a:rPr lang="fr-CA" dirty="0"/>
              <a:t>Différence entre les systèmes de fichiers</a:t>
            </a:r>
          </a:p>
          <a:p>
            <a:r>
              <a:rPr lang="fr-CA" dirty="0"/>
              <a:t>Taille maximum des fichiers</a:t>
            </a:r>
          </a:p>
          <a:p>
            <a:r>
              <a:rPr lang="fr-CA" dirty="0"/>
              <a:t>Gestion des droits d’accès</a:t>
            </a:r>
          </a:p>
          <a:p>
            <a:r>
              <a:rPr lang="fr-CA" dirty="0"/>
              <a:t>Extensions de fichiers (.txt, .docx, .</a:t>
            </a:r>
            <a:r>
              <a:rPr lang="fr-CA" dirty="0" err="1"/>
              <a:t>cs</a:t>
            </a:r>
            <a:r>
              <a:rPr lang="fr-CA" dirty="0"/>
              <a:t>, .</a:t>
            </a:r>
            <a:r>
              <a:rPr lang="fr-CA" dirty="0" err="1"/>
              <a:t>pdf</a:t>
            </a:r>
            <a:r>
              <a:rPr lang="fr-CA" dirty="0"/>
              <a:t>, …)</a:t>
            </a:r>
          </a:p>
          <a:p>
            <a:r>
              <a:rPr lang="fr-CA" dirty="0"/>
              <a:t>En savoir plus :</a:t>
            </a:r>
            <a:r>
              <a:rPr lang="fr-CA" dirty="0">
                <a:hlinkClick r:id="rId9"/>
              </a:rPr>
              <a:t>http://doc.ubuntu-fr.org/</a:t>
            </a:r>
            <a:r>
              <a:rPr lang="fr-CA" dirty="0" err="1">
                <a:hlinkClick r:id="rId9"/>
              </a:rPr>
              <a:t>systeme_de_fichiers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altLang="fr-FR" sz="5400" dirty="0">
                <a:sym typeface="Palatino" charset="0"/>
              </a:rPr>
              <a:t>Système de fichiers</a:t>
            </a:r>
            <a:endParaRPr lang="fr-CA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685059C-E6C5-4498-BE80-DEEB2CDAEE9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FAT32, NTFS, ext2fs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6FA63AE-9052-4D60-A8B8-52C2274802F5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Connaissez-vous des différences entre FAT32 et NTFS? 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4D27A5-EC99-4AF4-BD75-9613D9E04F5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454ACEDD-0792-46CC-A728-D4C0D2AA31D9}" type="datetime1">
              <a:rPr lang="fr-CA" smtClean="0"/>
              <a:t>2024-09-18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0BF3696-BAA6-4942-AB9A-EE03D92EE714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Systèmes d’exploitation - 420-W12-SF 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C570BDF-97B0-498F-92DE-8CF37894705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2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Facet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4689</TotalTime>
  <Words>601</Words>
  <Application>Microsoft Office PowerPoint</Application>
  <PresentationFormat>Personnalisé</PresentationFormat>
  <Paragraphs>112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Copperplate</vt:lpstr>
      <vt:lpstr>Lucida Grande</vt:lpstr>
      <vt:lpstr>Palatino</vt:lpstr>
      <vt:lpstr>Trebuchet MS</vt:lpstr>
      <vt:lpstr>Wingdings 3</vt:lpstr>
      <vt:lpstr>Facette</vt:lpstr>
      <vt:lpstr>Systèmes d’exploitation 420-W12-SF </vt:lpstr>
      <vt:lpstr>Introduction</vt:lpstr>
      <vt:lpstr>Introduction</vt:lpstr>
      <vt:lpstr>Introduction</vt:lpstr>
      <vt:lpstr>Système de fichiers </vt:lpstr>
      <vt:lpstr>Système de fichiers</vt:lpstr>
      <vt:lpstr>Système de fichiers</vt:lpstr>
      <vt:lpstr>Système de fichiers</vt:lpstr>
      <vt:lpstr>Système de fichiers</vt:lpstr>
      <vt:lpstr>Système de fichiers</vt:lpstr>
      <vt:lpstr>Système de fichiers</vt:lpstr>
      <vt:lpstr>Système de fichiers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Jimmy Gilbert</cp:lastModifiedBy>
  <cp:revision>154</cp:revision>
  <dcterms:modified xsi:type="dcterms:W3CDTF">2024-09-18T14:06:29Z</dcterms:modified>
</cp:coreProperties>
</file>