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howSpecialPlsOnTitleSld="0" strictFirstAndLastChars="0" saveSubsetFonts="1">
  <p:sldMasterIdLst>
    <p:sldMasterId id="2147483925" r:id="rId1"/>
  </p:sldMasterIdLst>
  <p:notesMasterIdLst>
    <p:notesMasterId r:id="rId23"/>
  </p:notesMasterIdLst>
  <p:sldIdLst>
    <p:sldId id="256" r:id="rId2"/>
    <p:sldId id="424" r:id="rId3"/>
    <p:sldId id="468" r:id="rId4"/>
    <p:sldId id="432" r:id="rId5"/>
    <p:sldId id="433" r:id="rId6"/>
    <p:sldId id="434" r:id="rId7"/>
    <p:sldId id="484" r:id="rId8"/>
    <p:sldId id="469" r:id="rId9"/>
    <p:sldId id="480" r:id="rId10"/>
    <p:sldId id="448" r:id="rId11"/>
    <p:sldId id="450" r:id="rId12"/>
    <p:sldId id="474" r:id="rId13"/>
    <p:sldId id="481" r:id="rId14"/>
    <p:sldId id="483" r:id="rId15"/>
    <p:sldId id="470" r:id="rId16"/>
    <p:sldId id="455" r:id="rId17"/>
    <p:sldId id="476" r:id="rId18"/>
    <p:sldId id="479" r:id="rId19"/>
    <p:sldId id="422" r:id="rId20"/>
    <p:sldId id="423" r:id="rId21"/>
    <p:sldId id="425" r:id="rId22"/>
  </p:sldIdLst>
  <p:sldSz cx="17340263" cy="97536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B799AB6E-289C-4FCD-942F-812689FB1BC8}">
          <p14:sldIdLst>
            <p14:sldId id="256"/>
            <p14:sldId id="424"/>
            <p14:sldId id="468"/>
            <p14:sldId id="432"/>
            <p14:sldId id="433"/>
            <p14:sldId id="434"/>
            <p14:sldId id="484"/>
          </p14:sldIdLst>
        </p14:section>
        <p14:section name="Syntaxe PHP" id="{592ADDA4-B299-43C6-96E3-18AA4BC2ADCE}">
          <p14:sldIdLst>
            <p14:sldId id="469"/>
            <p14:sldId id="480"/>
            <p14:sldId id="448"/>
          </p14:sldIdLst>
        </p14:section>
        <p14:section name="PHP: les variables" id="{D97D16DD-0544-44C0-94A1-BA131F6D9AFA}">
          <p14:sldIdLst>
            <p14:sldId id="450"/>
            <p14:sldId id="474"/>
            <p14:sldId id="481"/>
            <p14:sldId id="483"/>
            <p14:sldId id="470"/>
          </p14:sldIdLst>
        </p14:section>
        <p14:section name="PHP: les fonctions" id="{959B59B5-BEE9-4F3B-A907-9B966D925ECC}">
          <p14:sldIdLst>
            <p14:sldId id="455"/>
            <p14:sldId id="476"/>
            <p14:sldId id="479"/>
          </p14:sldIdLst>
        </p14:section>
        <p14:section name="Conclusion" id="{1C116E92-FB7D-4EF3-A18A-CA72E4337D5E}">
          <p14:sldIdLst>
            <p14:sldId id="422"/>
            <p14:sldId id="423"/>
            <p14:sldId id="42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546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DAF6"/>
    <a:srgbClr val="F6DB16"/>
    <a:srgbClr val="EDD1B5"/>
    <a:srgbClr val="82DA99"/>
    <a:srgbClr val="91EFF9"/>
    <a:srgbClr val="EEC0E7"/>
    <a:srgbClr val="F780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09" autoAdjust="0"/>
    <p:restoredTop sz="94660"/>
  </p:normalViewPr>
  <p:slideViewPr>
    <p:cSldViewPr>
      <p:cViewPr varScale="1">
        <p:scale>
          <a:sx n="64" d="100"/>
          <a:sy n="64" d="100"/>
        </p:scale>
        <p:origin x="412" y="48"/>
      </p:cViewPr>
      <p:guideLst>
        <p:guide orient="horz" pos="3072"/>
        <p:guide pos="546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mmy Gilbert" userId="0212c120946023de" providerId="LiveId" clId="{202C247E-8701-43B4-B3D9-3F3EBF2FE6FA}"/>
    <pc:docChg chg="modSld">
      <pc:chgData name="Jimmy Gilbert" userId="0212c120946023de" providerId="LiveId" clId="{202C247E-8701-43B4-B3D9-3F3EBF2FE6FA}" dt="2023-02-01T19:08:07.252" v="5" actId="20577"/>
      <pc:docMkLst>
        <pc:docMk/>
      </pc:docMkLst>
      <pc:sldChg chg="modSp mod">
        <pc:chgData name="Jimmy Gilbert" userId="0212c120946023de" providerId="LiveId" clId="{202C247E-8701-43B4-B3D9-3F3EBF2FE6FA}" dt="2023-02-01T19:08:07.252" v="5" actId="20577"/>
        <pc:sldMkLst>
          <pc:docMk/>
          <pc:sldMk cId="0" sldId="256"/>
        </pc:sldMkLst>
        <pc:spChg chg="mod">
          <ac:chgData name="Jimmy Gilbert" userId="0212c120946023de" providerId="LiveId" clId="{202C247E-8701-43B4-B3D9-3F3EBF2FE6FA}" dt="2023-02-01T19:08:07.252" v="5" actId="20577"/>
          <ac:spMkLst>
            <pc:docMk/>
            <pc:sldMk cId="0" sldId="256"/>
            <ac:spMk id="9217" creationId="{00000000-0000-0000-0000-000000000000}"/>
          </ac:spMkLst>
        </pc:spChg>
      </pc:sldChg>
    </pc:docChg>
  </pc:docChgLst>
  <pc:docChgLst>
    <pc:chgData name="Jimmy Gilbert" userId="0212c120946023de" providerId="LiveId" clId="{12F169B3-B386-4073-99DE-8FE9542D84D7}"/>
    <pc:docChg chg="modSld">
      <pc:chgData name="Jimmy Gilbert" userId="0212c120946023de" providerId="LiveId" clId="{12F169B3-B386-4073-99DE-8FE9542D84D7}" dt="2021-02-03T01:32:26.351" v="14" actId="20577"/>
      <pc:docMkLst>
        <pc:docMk/>
      </pc:docMkLst>
      <pc:sldChg chg="modSp mod">
        <pc:chgData name="Jimmy Gilbert" userId="0212c120946023de" providerId="LiveId" clId="{12F169B3-B386-4073-99DE-8FE9542D84D7}" dt="2021-02-03T01:32:26.351" v="14" actId="20577"/>
        <pc:sldMkLst>
          <pc:docMk/>
          <pc:sldMk cId="0" sldId="256"/>
        </pc:sldMkLst>
        <pc:spChg chg="mod">
          <ac:chgData name="Jimmy Gilbert" userId="0212c120946023de" providerId="LiveId" clId="{12F169B3-B386-4073-99DE-8FE9542D84D7}" dt="2021-02-03T01:32:26.351" v="14" actId="20577"/>
          <ac:spMkLst>
            <pc:docMk/>
            <pc:sldMk cId="0" sldId="256"/>
            <ac:spMk id="9217" creationId="{00000000-0000-0000-0000-000000000000}"/>
          </ac:spMkLst>
        </pc:spChg>
      </pc:sldChg>
    </pc:docChg>
  </pc:docChgLst>
  <pc:docChgLst>
    <pc:chgData name="Jimmy Gilbert" userId="0212c120946023de" providerId="LiveId" clId="{EE1C34EE-6B11-4C3C-ABFD-18D61181DEB4}"/>
    <pc:docChg chg="custSel addSld delSld modSld sldOrd delSection modSection">
      <pc:chgData name="Jimmy Gilbert" userId="0212c120946023de" providerId="LiveId" clId="{EE1C34EE-6B11-4C3C-ABFD-18D61181DEB4}" dt="2019-02-08T16:07:20.436" v="105" actId="1076"/>
      <pc:docMkLst>
        <pc:docMk/>
      </pc:docMkLst>
      <pc:sldChg chg="modSp">
        <pc:chgData name="Jimmy Gilbert" userId="0212c120946023de" providerId="LiveId" clId="{EE1C34EE-6B11-4C3C-ABFD-18D61181DEB4}" dt="2019-02-08T15:51:50.444" v="6" actId="20577"/>
        <pc:sldMkLst>
          <pc:docMk/>
          <pc:sldMk cId="0" sldId="256"/>
        </pc:sldMkLst>
        <pc:spChg chg="mod">
          <ac:chgData name="Jimmy Gilbert" userId="0212c120946023de" providerId="LiveId" clId="{EE1C34EE-6B11-4C3C-ABFD-18D61181DEB4}" dt="2019-02-08T15:51:50.444" v="6" actId="20577"/>
          <ac:spMkLst>
            <pc:docMk/>
            <pc:sldMk cId="0" sldId="256"/>
            <ac:spMk id="9217" creationId="{00000000-0000-0000-0000-000000000000}"/>
          </ac:spMkLst>
        </pc:spChg>
      </pc:sldChg>
      <pc:sldChg chg="ord">
        <pc:chgData name="Jimmy Gilbert" userId="0212c120946023de" providerId="LiveId" clId="{EE1C34EE-6B11-4C3C-ABFD-18D61181DEB4}" dt="2019-02-08T15:58:03.989" v="10"/>
        <pc:sldMkLst>
          <pc:docMk/>
          <pc:sldMk cId="3432433451" sldId="450"/>
        </pc:sldMkLst>
      </pc:sldChg>
      <pc:sldChg chg="addSp modSp add">
        <pc:chgData name="Jimmy Gilbert" userId="0212c120946023de" providerId="LiveId" clId="{EE1C34EE-6B11-4C3C-ABFD-18D61181DEB4}" dt="2019-02-08T16:07:20.436" v="105" actId="1076"/>
        <pc:sldMkLst>
          <pc:docMk/>
          <pc:sldMk cId="1085669577" sldId="455"/>
        </pc:sldMkLst>
        <pc:spChg chg="mod">
          <ac:chgData name="Jimmy Gilbert" userId="0212c120946023de" providerId="LiveId" clId="{EE1C34EE-6B11-4C3C-ABFD-18D61181DEB4}" dt="2019-02-08T16:07:16.177" v="104" actId="20577"/>
          <ac:spMkLst>
            <pc:docMk/>
            <pc:sldMk cId="1085669577" sldId="455"/>
            <ac:spMk id="4" creationId="{00000000-0000-0000-0000-000000000000}"/>
          </ac:spMkLst>
        </pc:spChg>
        <pc:picChg chg="add mod">
          <ac:chgData name="Jimmy Gilbert" userId="0212c120946023de" providerId="LiveId" clId="{EE1C34EE-6B11-4C3C-ABFD-18D61181DEB4}" dt="2019-02-08T16:07:20.436" v="105" actId="1076"/>
          <ac:picMkLst>
            <pc:docMk/>
            <pc:sldMk cId="1085669577" sldId="455"/>
            <ac:picMk id="3" creationId="{F273122A-8EFF-4D65-9043-A2887A93168D}"/>
          </ac:picMkLst>
        </pc:picChg>
      </pc:sldChg>
      <pc:sldChg chg="ord">
        <pc:chgData name="Jimmy Gilbert" userId="0212c120946023de" providerId="LiveId" clId="{EE1C34EE-6B11-4C3C-ABFD-18D61181DEB4}" dt="2019-02-08T15:58:03.989" v="10"/>
        <pc:sldMkLst>
          <pc:docMk/>
          <pc:sldMk cId="1524571569" sldId="470"/>
        </pc:sldMkLst>
      </pc:sldChg>
      <pc:sldChg chg="ord">
        <pc:chgData name="Jimmy Gilbert" userId="0212c120946023de" providerId="LiveId" clId="{EE1C34EE-6B11-4C3C-ABFD-18D61181DEB4}" dt="2019-02-08T15:58:03.989" v="10"/>
        <pc:sldMkLst>
          <pc:docMk/>
          <pc:sldMk cId="4204114603" sldId="474"/>
        </pc:sldMkLst>
      </pc:sldChg>
      <pc:sldChg chg="modSp add">
        <pc:chgData name="Jimmy Gilbert" userId="0212c120946023de" providerId="LiveId" clId="{EE1C34EE-6B11-4C3C-ABFD-18D61181DEB4}" dt="2019-02-08T16:00:31.920" v="70" actId="20577"/>
        <pc:sldMkLst>
          <pc:docMk/>
          <pc:sldMk cId="1872512765" sldId="476"/>
        </pc:sldMkLst>
        <pc:spChg chg="mod">
          <ac:chgData name="Jimmy Gilbert" userId="0212c120946023de" providerId="LiveId" clId="{EE1C34EE-6B11-4C3C-ABFD-18D61181DEB4}" dt="2019-02-08T15:58:18.741" v="17" actId="20577"/>
          <ac:spMkLst>
            <pc:docMk/>
            <pc:sldMk cId="1872512765" sldId="476"/>
            <ac:spMk id="2" creationId="{00000000-0000-0000-0000-000000000000}"/>
          </ac:spMkLst>
        </pc:spChg>
        <pc:spChg chg="mod">
          <ac:chgData name="Jimmy Gilbert" userId="0212c120946023de" providerId="LiveId" clId="{EE1C34EE-6B11-4C3C-ABFD-18D61181DEB4}" dt="2019-02-08T16:00:31.920" v="70" actId="20577"/>
          <ac:spMkLst>
            <pc:docMk/>
            <pc:sldMk cId="1872512765" sldId="476"/>
            <ac:spMk id="3" creationId="{00000000-0000-0000-0000-000000000000}"/>
          </ac:spMkLst>
        </pc:spChg>
      </pc:sldChg>
      <pc:sldChg chg="modSp add modAnim">
        <pc:chgData name="Jimmy Gilbert" userId="0212c120946023de" providerId="LiveId" clId="{EE1C34EE-6B11-4C3C-ABFD-18D61181DEB4}" dt="2019-02-08T16:05:58.590" v="97"/>
        <pc:sldMkLst>
          <pc:docMk/>
          <pc:sldMk cId="14095973" sldId="479"/>
        </pc:sldMkLst>
        <pc:spChg chg="mod">
          <ac:chgData name="Jimmy Gilbert" userId="0212c120946023de" providerId="LiveId" clId="{EE1C34EE-6B11-4C3C-ABFD-18D61181DEB4}" dt="2019-02-08T16:05:58.590" v="97"/>
          <ac:spMkLst>
            <pc:docMk/>
            <pc:sldMk cId="14095973" sldId="479"/>
            <ac:spMk id="3" creationId="{00000000-0000-0000-0000-000000000000}"/>
          </ac:spMkLst>
        </pc:spChg>
        <pc:spChg chg="mod">
          <ac:chgData name="Jimmy Gilbert" userId="0212c120946023de" providerId="LiveId" clId="{EE1C34EE-6B11-4C3C-ABFD-18D61181DEB4}" dt="2019-02-08T16:03:41.928" v="86" actId="20577"/>
          <ac:spMkLst>
            <pc:docMk/>
            <pc:sldMk cId="14095973" sldId="479"/>
            <ac:spMk id="4" creationId="{3384DAF7-D6CA-4FBF-9F5F-95749464FD0A}"/>
          </ac:spMkLst>
        </pc:spChg>
      </pc:sldChg>
      <pc:sldChg chg="ord">
        <pc:chgData name="Jimmy Gilbert" userId="0212c120946023de" providerId="LiveId" clId="{EE1C34EE-6B11-4C3C-ABFD-18D61181DEB4}" dt="2019-02-08T15:58:03.989" v="10"/>
        <pc:sldMkLst>
          <pc:docMk/>
          <pc:sldMk cId="1696236785" sldId="481"/>
        </pc:sldMkLst>
      </pc:sldChg>
      <pc:sldChg chg="ord">
        <pc:chgData name="Jimmy Gilbert" userId="0212c120946023de" providerId="LiveId" clId="{EE1C34EE-6B11-4C3C-ABFD-18D61181DEB4}" dt="2019-02-08T15:58:03.989" v="10"/>
        <pc:sldMkLst>
          <pc:docMk/>
          <pc:sldMk cId="1494542490" sldId="482"/>
        </pc:sldMkLst>
      </pc:sldChg>
      <pc:sldChg chg="ord">
        <pc:chgData name="Jimmy Gilbert" userId="0212c120946023de" providerId="LiveId" clId="{EE1C34EE-6B11-4C3C-ABFD-18D61181DEB4}" dt="2019-02-08T15:58:03.989" v="10"/>
        <pc:sldMkLst>
          <pc:docMk/>
          <pc:sldMk cId="717904046" sldId="483"/>
        </pc:sldMkLst>
      </pc:sldChg>
    </pc:docChg>
  </pc:docChgLst>
  <pc:docChgLst>
    <pc:chgData name="Jimmy Gilbert" userId="0212c120946023de" providerId="LiveId" clId="{A4E29273-7277-46C0-8818-241086D0759E}"/>
    <pc:docChg chg="modSld">
      <pc:chgData name="Jimmy Gilbert" userId="0212c120946023de" providerId="LiveId" clId="{A4E29273-7277-46C0-8818-241086D0759E}" dt="2019-02-14T13:36:59.303" v="2" actId="20577"/>
      <pc:docMkLst>
        <pc:docMk/>
      </pc:docMkLst>
      <pc:sldChg chg="modSp">
        <pc:chgData name="Jimmy Gilbert" userId="0212c120946023de" providerId="LiveId" clId="{A4E29273-7277-46C0-8818-241086D0759E}" dt="2019-02-11T01:08:44.636" v="1" actId="1076"/>
        <pc:sldMkLst>
          <pc:docMk/>
          <pc:sldMk cId="1676191143" sldId="435"/>
        </pc:sldMkLst>
        <pc:spChg chg="mod">
          <ac:chgData name="Jimmy Gilbert" userId="0212c120946023de" providerId="LiveId" clId="{A4E29273-7277-46C0-8818-241086D0759E}" dt="2019-02-11T01:08:44.636" v="1" actId="1076"/>
          <ac:spMkLst>
            <pc:docMk/>
            <pc:sldMk cId="1676191143" sldId="435"/>
            <ac:spMk id="9" creationId="{21FF6F71-1FE3-49AF-893E-88766736ECEA}"/>
          </ac:spMkLst>
        </pc:spChg>
      </pc:sldChg>
      <pc:sldChg chg="modSp">
        <pc:chgData name="Jimmy Gilbert" userId="0212c120946023de" providerId="LiveId" clId="{A4E29273-7277-46C0-8818-241086D0759E}" dt="2019-02-14T13:36:59.303" v="2" actId="20577"/>
        <pc:sldMkLst>
          <pc:docMk/>
          <pc:sldMk cId="717904046" sldId="483"/>
        </pc:sldMkLst>
        <pc:spChg chg="mod">
          <ac:chgData name="Jimmy Gilbert" userId="0212c120946023de" providerId="LiveId" clId="{A4E29273-7277-46C0-8818-241086D0759E}" dt="2019-02-14T13:36:59.303" v="2" actId="20577"/>
          <ac:spMkLst>
            <pc:docMk/>
            <pc:sldMk cId="717904046" sldId="483"/>
            <ac:spMk id="4" creationId="{3384DAF7-D6CA-4FBF-9F5F-95749464FD0A}"/>
          </ac:spMkLst>
        </pc:spChg>
      </pc:sldChg>
    </pc:docChg>
  </pc:docChgLst>
  <pc:docChgLst>
    <pc:chgData name="Jimmy Gilbert" userId="0212c120946023de" providerId="LiveId" clId="{E5FF21C4-BC55-466D-962D-2F2DB126A8E9}"/>
    <pc:docChg chg="modSld">
      <pc:chgData name="Jimmy Gilbert" userId="0212c120946023de" providerId="LiveId" clId="{E5FF21C4-BC55-466D-962D-2F2DB126A8E9}" dt="2022-02-02T15:41:35.618" v="4" actId="20577"/>
      <pc:docMkLst>
        <pc:docMk/>
      </pc:docMkLst>
      <pc:sldChg chg="modSp mod">
        <pc:chgData name="Jimmy Gilbert" userId="0212c120946023de" providerId="LiveId" clId="{E5FF21C4-BC55-466D-962D-2F2DB126A8E9}" dt="2022-02-02T15:41:15.207" v="1" actId="20577"/>
        <pc:sldMkLst>
          <pc:docMk/>
          <pc:sldMk cId="0" sldId="256"/>
        </pc:sldMkLst>
        <pc:spChg chg="mod">
          <ac:chgData name="Jimmy Gilbert" userId="0212c120946023de" providerId="LiveId" clId="{E5FF21C4-BC55-466D-962D-2F2DB126A8E9}" dt="2022-02-02T15:41:15.207" v="1" actId="20577"/>
          <ac:spMkLst>
            <pc:docMk/>
            <pc:sldMk cId="0" sldId="256"/>
            <ac:spMk id="9217" creationId="{00000000-0000-0000-0000-000000000000}"/>
          </ac:spMkLst>
        </pc:spChg>
      </pc:sldChg>
      <pc:sldChg chg="modSp mod">
        <pc:chgData name="Jimmy Gilbert" userId="0212c120946023de" providerId="LiveId" clId="{E5FF21C4-BC55-466D-962D-2F2DB126A8E9}" dt="2022-02-02T15:41:35.618" v="4" actId="20577"/>
        <pc:sldMkLst>
          <pc:docMk/>
          <pc:sldMk cId="14095973" sldId="479"/>
        </pc:sldMkLst>
        <pc:spChg chg="mod">
          <ac:chgData name="Jimmy Gilbert" userId="0212c120946023de" providerId="LiveId" clId="{E5FF21C4-BC55-466D-962D-2F2DB126A8E9}" dt="2022-02-02T15:41:35.618" v="4" actId="20577"/>
          <ac:spMkLst>
            <pc:docMk/>
            <pc:sldMk cId="14095973" sldId="479"/>
            <ac:spMk id="2" creationId="{00000000-0000-0000-0000-000000000000}"/>
          </ac:spMkLst>
        </pc:spChg>
      </pc:sldChg>
    </pc:docChg>
  </pc:docChgLst>
  <pc:docChgLst>
    <pc:chgData name="Jimmy Gilbert" userId="0212c120946023de" providerId="LiveId" clId="{B4E390D3-370E-47D8-B4A2-881359A7CA87}"/>
    <pc:docChg chg="custSel modSld">
      <pc:chgData name="Jimmy Gilbert" userId="0212c120946023de" providerId="LiveId" clId="{B4E390D3-370E-47D8-B4A2-881359A7CA87}" dt="2020-01-29T19:39:25.074" v="44"/>
      <pc:docMkLst>
        <pc:docMk/>
      </pc:docMkLst>
      <pc:sldChg chg="modSp">
        <pc:chgData name="Jimmy Gilbert" userId="0212c120946023de" providerId="LiveId" clId="{B4E390D3-370E-47D8-B4A2-881359A7CA87}" dt="2020-01-29T19:35:21.606" v="42" actId="20577"/>
        <pc:sldMkLst>
          <pc:docMk/>
          <pc:sldMk cId="0" sldId="256"/>
        </pc:sldMkLst>
        <pc:spChg chg="mod">
          <ac:chgData name="Jimmy Gilbert" userId="0212c120946023de" providerId="LiveId" clId="{B4E390D3-370E-47D8-B4A2-881359A7CA87}" dt="2020-01-29T19:35:21.606" v="42" actId="20577"/>
          <ac:spMkLst>
            <pc:docMk/>
            <pc:sldMk cId="0" sldId="256"/>
            <ac:spMk id="5" creationId="{00000000-0000-0000-0000-000000000000}"/>
          </ac:spMkLst>
        </pc:spChg>
        <pc:spChg chg="mod">
          <ac:chgData name="Jimmy Gilbert" userId="0212c120946023de" providerId="LiveId" clId="{B4E390D3-370E-47D8-B4A2-881359A7CA87}" dt="2020-01-29T19:35:04.074" v="37" actId="20577"/>
          <ac:spMkLst>
            <pc:docMk/>
            <pc:sldMk cId="0" sldId="256"/>
            <ac:spMk id="9217" creationId="{00000000-0000-0000-0000-000000000000}"/>
          </ac:spMkLst>
        </pc:spChg>
      </pc:sldChg>
      <pc:sldChg chg="modAnim">
        <pc:chgData name="Jimmy Gilbert" userId="0212c120946023de" providerId="LiveId" clId="{B4E390D3-370E-47D8-B4A2-881359A7CA87}" dt="2020-01-29T19:39:25.074" v="44"/>
        <pc:sldMkLst>
          <pc:docMk/>
          <pc:sldMk cId="2412481794" sldId="48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4" name="Rectangle 2"/>
          <p:cNvSpPr>
            <a:spLocks noGrp="1"/>
          </p:cNvSpPr>
          <p:nvPr>
            <p:ph type="body" sz="quarter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noProof="0">
                <a:sym typeface="Lucida Grande" charset="0"/>
              </a:rPr>
              <a:t>Click to edit Master text styles</a:t>
            </a:r>
          </a:p>
          <a:p>
            <a:pPr lvl="1"/>
            <a:r>
              <a:rPr lang="fr-FR" altLang="fr-FR" noProof="0">
                <a:sym typeface="Lucida Grande" charset="0"/>
              </a:rPr>
              <a:t>Second level</a:t>
            </a:r>
          </a:p>
          <a:p>
            <a:pPr lvl="2"/>
            <a:r>
              <a:rPr lang="fr-FR" altLang="fr-FR" noProof="0">
                <a:sym typeface="Lucida Grande" charset="0"/>
              </a:rPr>
              <a:t>Third level</a:t>
            </a:r>
          </a:p>
          <a:p>
            <a:pPr lvl="3"/>
            <a:r>
              <a:rPr lang="fr-FR" altLang="fr-FR" noProof="0">
                <a:sym typeface="Lucida Grande" charset="0"/>
              </a:rPr>
              <a:t>Fourth level</a:t>
            </a:r>
          </a:p>
          <a:p>
            <a:pPr lvl="4"/>
            <a:r>
              <a:rPr lang="fr-FR" altLang="fr-FR" noProof="0">
                <a:sym typeface="Lucida Grande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584200" rtl="0" eaLnBrk="0" fontAlgn="base" hangingPunct="0">
      <a:spcBef>
        <a:spcPct val="0"/>
      </a:spcBef>
      <a:spcAft>
        <a:spcPct val="0"/>
      </a:spcAft>
      <a:defRPr sz="2200" kern="1200">
        <a:solidFill>
          <a:srgbClr val="000000"/>
        </a:solidFill>
        <a:latin typeface="Lucida Grande" charset="0"/>
        <a:ea typeface="Lucida Grande" charset="0"/>
        <a:cs typeface="Lucida Grande" charset="0"/>
        <a:sym typeface="Lucida Grande" charset="0"/>
      </a:defRPr>
    </a:lvl1pPr>
    <a:lvl2pPr indent="228600" algn="l" defTabSz="584200" rtl="0" eaLnBrk="0" fontAlgn="base" hangingPunct="0">
      <a:spcBef>
        <a:spcPct val="0"/>
      </a:spcBef>
      <a:spcAft>
        <a:spcPct val="0"/>
      </a:spcAft>
      <a:defRPr sz="2200" kern="1200">
        <a:solidFill>
          <a:srgbClr val="000000"/>
        </a:solidFill>
        <a:latin typeface="Lucida Grande" charset="0"/>
        <a:ea typeface="Lucida Grande" charset="0"/>
        <a:cs typeface="Lucida Grande" charset="0"/>
        <a:sym typeface="Lucida Grande" charset="0"/>
      </a:defRPr>
    </a:lvl2pPr>
    <a:lvl3pPr indent="457200" algn="l" defTabSz="584200" rtl="0" eaLnBrk="0" fontAlgn="base" hangingPunct="0">
      <a:spcBef>
        <a:spcPct val="0"/>
      </a:spcBef>
      <a:spcAft>
        <a:spcPct val="0"/>
      </a:spcAft>
      <a:defRPr sz="2200" kern="1200">
        <a:solidFill>
          <a:srgbClr val="000000"/>
        </a:solidFill>
        <a:latin typeface="Lucida Grande" charset="0"/>
        <a:ea typeface="Lucida Grande" charset="0"/>
        <a:cs typeface="Lucida Grande" charset="0"/>
        <a:sym typeface="Lucida Grande" charset="0"/>
      </a:defRPr>
    </a:lvl3pPr>
    <a:lvl4pPr indent="685800" algn="l" defTabSz="584200" rtl="0" eaLnBrk="0" fontAlgn="base" hangingPunct="0">
      <a:spcBef>
        <a:spcPct val="0"/>
      </a:spcBef>
      <a:spcAft>
        <a:spcPct val="0"/>
      </a:spcAft>
      <a:defRPr sz="2200" kern="1200">
        <a:solidFill>
          <a:srgbClr val="000000"/>
        </a:solidFill>
        <a:latin typeface="Lucida Grande" charset="0"/>
        <a:ea typeface="Lucida Grande" charset="0"/>
        <a:cs typeface="Lucida Grande" charset="0"/>
        <a:sym typeface="Lucida Grande" charset="0"/>
      </a:defRPr>
    </a:lvl4pPr>
    <a:lvl5pPr indent="914400" algn="l" defTabSz="584200" rtl="0" eaLnBrk="0" fontAlgn="base" hangingPunct="0">
      <a:spcBef>
        <a:spcPct val="0"/>
      </a:spcBef>
      <a:spcAft>
        <a:spcPct val="0"/>
      </a:spcAft>
      <a:defRPr sz="2200" kern="1200">
        <a:solidFill>
          <a:srgbClr val="000000"/>
        </a:solidFill>
        <a:latin typeface="Lucida Grande" charset="0"/>
        <a:ea typeface="Lucida Grande" charset="0"/>
        <a:cs typeface="Lucida Grande" charset="0"/>
        <a:sym typeface="Lucida Grande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 userDrawn="1"/>
        </p:nvGrpSpPr>
        <p:grpSpPr bwMode="auto">
          <a:xfrm>
            <a:off x="0" y="-12700"/>
            <a:ext cx="17340263" cy="9766300"/>
            <a:chOff x="0" y="-8467"/>
            <a:chExt cx="12192000" cy="6866467"/>
          </a:xfrm>
        </p:grpSpPr>
        <p:cxnSp>
          <p:nvCxnSpPr>
            <p:cNvPr id="6" name="Straight Connector 18"/>
            <p:cNvCxnSpPr/>
            <p:nvPr/>
          </p:nvCxnSpPr>
          <p:spPr>
            <a:xfrm>
              <a:off x="9371421" y="462"/>
              <a:ext cx="1218865" cy="685753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9"/>
            <p:cNvCxnSpPr/>
            <p:nvPr/>
          </p:nvCxnSpPr>
          <p:spPr>
            <a:xfrm flipH="1">
              <a:off x="7424808" y="3681478"/>
              <a:ext cx="4763843" cy="3176522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23"/>
            <p:cNvSpPr/>
            <p:nvPr/>
          </p:nvSpPr>
          <p:spPr>
            <a:xfrm>
              <a:off x="9181671" y="-8467"/>
              <a:ext cx="3006980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25"/>
            <p:cNvSpPr/>
            <p:nvPr/>
          </p:nvSpPr>
          <p:spPr>
            <a:xfrm>
              <a:off x="9603586" y="-8467"/>
              <a:ext cx="2588414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Isosceles Triangle 22"/>
            <p:cNvSpPr/>
            <p:nvPr/>
          </p:nvSpPr>
          <p:spPr>
            <a:xfrm>
              <a:off x="8932764" y="3047513"/>
              <a:ext cx="3259236" cy="3810487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7"/>
            <p:cNvSpPr/>
            <p:nvPr/>
          </p:nvSpPr>
          <p:spPr>
            <a:xfrm>
              <a:off x="9334587" y="-8467"/>
              <a:ext cx="2854064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8"/>
            <p:cNvSpPr/>
            <p:nvPr/>
          </p:nvSpPr>
          <p:spPr>
            <a:xfrm>
              <a:off x="10898351" y="-8467"/>
              <a:ext cx="1290300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9"/>
            <p:cNvSpPr/>
            <p:nvPr/>
          </p:nvSpPr>
          <p:spPr>
            <a:xfrm>
              <a:off x="10938533" y="-8467"/>
              <a:ext cx="1250118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26"/>
            <p:cNvSpPr/>
            <p:nvPr/>
          </p:nvSpPr>
          <p:spPr>
            <a:xfrm>
              <a:off x="10371515" y="3589955"/>
              <a:ext cx="1817136" cy="3268045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28"/>
            <p:cNvSpPr/>
            <p:nvPr/>
          </p:nvSpPr>
          <p:spPr>
            <a:xfrm rot="10800000">
              <a:off x="0" y="462"/>
              <a:ext cx="842714" cy="5665505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9" name="Title 1"/>
          <p:cNvSpPr>
            <a:spLocks noGrp="1"/>
          </p:cNvSpPr>
          <p:nvPr>
            <p:ph type="ctrTitle"/>
          </p:nvPr>
        </p:nvSpPr>
        <p:spPr>
          <a:xfrm>
            <a:off x="963350" y="3419782"/>
            <a:ext cx="12226747" cy="2341407"/>
          </a:xfrm>
          <a:prstGeom prst="rect">
            <a:avLst/>
          </a:prstGeom>
        </p:spPr>
        <p:txBody>
          <a:bodyPr anchor="b">
            <a:noAutofit/>
          </a:bodyPr>
          <a:lstStyle>
            <a:lvl1pPr algn="r">
              <a:defRPr sz="768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40" name="Subtitle 2"/>
          <p:cNvSpPr>
            <a:spLocks noGrp="1"/>
          </p:cNvSpPr>
          <p:nvPr>
            <p:ph type="subTitle" idx="1"/>
          </p:nvPr>
        </p:nvSpPr>
        <p:spPr>
          <a:xfrm>
            <a:off x="3781895" y="5761185"/>
            <a:ext cx="9408202" cy="283097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650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Modifier le style des sous-titres du masque</a:t>
            </a:r>
            <a:endParaRPr lang="en-US" dirty="0"/>
          </a:p>
        </p:txBody>
      </p:sp>
      <p:sp>
        <p:nvSpPr>
          <p:cNvPr id="44" name="Espace réservé pour une image  7"/>
          <p:cNvSpPr>
            <a:spLocks noGrp="1"/>
          </p:cNvSpPr>
          <p:nvPr>
            <p:ph type="pic" sz="quarter" idx="13"/>
          </p:nvPr>
        </p:nvSpPr>
        <p:spPr>
          <a:xfrm>
            <a:off x="964101" y="5761185"/>
            <a:ext cx="2817793" cy="2818371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fr-CA" noProof="0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1D26A-6394-462E-85D0-9F9DCA31C127}" type="datetime1">
              <a:rPr lang="fr-CA" smtClean="0"/>
              <a:t>2024-02-05</a:t>
            </a:fld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/>
              <a:t>Programmation web - 420-V20-SF</a:t>
            </a: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9D088-EBC2-452A-B31A-F71DEE5A3F5F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98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4604" y="866987"/>
            <a:ext cx="11512009" cy="4298809"/>
          </a:xfrm>
        </p:spPr>
        <p:txBody>
          <a:bodyPr anchor="ctr">
            <a:normAutofit/>
          </a:bodyPr>
          <a:lstStyle>
            <a:lvl1pPr algn="l">
              <a:defRPr sz="6258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3013" y="5165795"/>
            <a:ext cx="10275192" cy="541867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2276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50230" indent="0">
              <a:buFontTx/>
              <a:buNone/>
              <a:defRPr/>
            </a:lvl2pPr>
            <a:lvl3pPr marL="1300460" indent="0">
              <a:buFontTx/>
              <a:buNone/>
              <a:defRPr/>
            </a:lvl3pPr>
            <a:lvl4pPr marL="1950690" indent="0">
              <a:buFontTx/>
              <a:buNone/>
              <a:defRPr/>
            </a:lvl4pPr>
            <a:lvl5pPr marL="2600919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5064" y="6357902"/>
            <a:ext cx="12495032" cy="2234257"/>
          </a:xfrm>
        </p:spPr>
        <p:txBody>
          <a:bodyPr anchor="ctr">
            <a:normAutofit/>
          </a:bodyPr>
          <a:lstStyle>
            <a:lvl1pPr marL="0" indent="0" algn="l"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5023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BF5FFD-01D0-4EAF-98C3-4A135F404C78}" type="datetime1">
              <a:rPr lang="fr-CA" smtClean="0"/>
              <a:t>2024-02-05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Programmation web - 420-V20-SF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BE19E-6CB0-4375-BCBA-F84A97BE1D8C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20" name="TextBox 19"/>
          <p:cNvSpPr txBox="1"/>
          <p:nvPr/>
        </p:nvSpPr>
        <p:spPr>
          <a:xfrm>
            <a:off x="770683" y="1124093"/>
            <a:ext cx="867013" cy="831681"/>
          </a:xfrm>
          <a:prstGeom prst="rect">
            <a:avLst/>
          </a:prstGeom>
        </p:spPr>
        <p:txBody>
          <a:bodyPr vert="horz" lIns="130048" tIns="65024" rIns="130048" bIns="65024" rtlCol="0" anchor="ctr">
            <a:noAutofit/>
          </a:bodyPr>
          <a:lstStyle/>
          <a:p>
            <a:pPr lvl="0"/>
            <a:r>
              <a:rPr lang="en-US" sz="1137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2648224" y="4105324"/>
            <a:ext cx="867013" cy="831681"/>
          </a:xfrm>
          <a:prstGeom prst="rect">
            <a:avLst/>
          </a:prstGeom>
        </p:spPr>
        <p:txBody>
          <a:bodyPr vert="horz" lIns="130048" tIns="65024" rIns="130048" bIns="65024" rtlCol="0" anchor="ctr">
            <a:noAutofit/>
          </a:bodyPr>
          <a:lstStyle/>
          <a:p>
            <a:pPr lvl="0"/>
            <a:r>
              <a:rPr lang="en-US" sz="1137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256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21502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à coins arrondis 13"/>
          <p:cNvSpPr/>
          <p:nvPr/>
        </p:nvSpPr>
        <p:spPr>
          <a:xfrm>
            <a:off x="578009" y="468173"/>
            <a:ext cx="16179799" cy="881325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560"/>
          </a:p>
        </p:txBody>
      </p:sp>
      <p:sp>
        <p:nvSpPr>
          <p:cNvPr id="11" name="Rectangle à coins arrondis 10"/>
          <p:cNvSpPr/>
          <p:nvPr/>
        </p:nvSpPr>
        <p:spPr>
          <a:xfrm>
            <a:off x="793807" y="617476"/>
            <a:ext cx="15752652" cy="3751322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56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48242" y="4368796"/>
            <a:ext cx="15519535" cy="1727212"/>
          </a:xfrm>
        </p:spPr>
        <p:txBody>
          <a:bodyPr lIns="91440" bIns="0" anchor="t"/>
          <a:lstStyle>
            <a:lvl1pPr algn="l">
              <a:buNone/>
              <a:defRPr sz="5120" b="0" cap="none" baseline="0">
                <a:solidFill>
                  <a:schemeClr val="accent5">
                    <a:lumMod val="75000"/>
                  </a:schemeClr>
                </a:solidFill>
                <a:effectLst/>
              </a:defRPr>
            </a:lvl1pPr>
            <a:extLst/>
          </a:lstStyle>
          <a:p>
            <a:r>
              <a:rPr kumimoji="0" lang="fr-FR"/>
              <a:t>Cliquez pour modifier le style du titre</a:t>
            </a:r>
            <a:endParaRPr kumimoji="0"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48242" y="3759192"/>
            <a:ext cx="15519535" cy="598221"/>
          </a:xfrm>
        </p:spPr>
        <p:txBody>
          <a:bodyPr lIns="118872" tIns="0" anchor="b"/>
          <a:lstStyle>
            <a:lvl1pPr marL="0" marR="52018" indent="0" algn="l">
              <a:spcBef>
                <a:spcPts val="0"/>
              </a:spcBef>
              <a:spcAft>
                <a:spcPts val="0"/>
              </a:spcAft>
              <a:buNone/>
              <a:defRPr sz="256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1DAF1-1694-43F5-AFEB-5082885240E9}" type="datetime1">
              <a:rPr lang="fr-FR" smtClean="0"/>
              <a:pPr/>
              <a:t>05/02/2024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420-219-SF - A2009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1ACCA-6634-493C-A65C-0883AF399F55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874825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à coins arrondis 7"/>
          <p:cNvSpPr/>
          <p:nvPr userDrawn="1"/>
        </p:nvSpPr>
        <p:spPr>
          <a:xfrm>
            <a:off x="578009" y="460588"/>
            <a:ext cx="16220428" cy="8805333"/>
          </a:xfrm>
          <a:prstGeom prst="roundRect">
            <a:avLst>
              <a:gd name="adj" fmla="val 1819"/>
            </a:avLst>
          </a:prstGeom>
          <a:solidFill>
            <a:schemeClr val="bg1"/>
          </a:solidFill>
          <a:ln w="6350" cap="rnd" cmpd="sng" algn="ctr">
            <a:solidFill>
              <a:schemeClr val="bg1">
                <a:lumMod val="50000"/>
              </a:schemeClr>
            </a:solidFill>
            <a:prstDash val="solid"/>
          </a:ln>
          <a:effectLst>
            <a:outerShdw blurRad="101600" dist="762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560"/>
          </a:p>
        </p:txBody>
      </p:sp>
      <p:sp>
        <p:nvSpPr>
          <p:cNvPr id="7" name="Rectangle à coins arrondis 6"/>
          <p:cNvSpPr/>
          <p:nvPr userDrawn="1"/>
        </p:nvSpPr>
        <p:spPr>
          <a:xfrm>
            <a:off x="686386" y="1523976"/>
            <a:ext cx="15976578" cy="7612149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56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12770" y="507969"/>
            <a:ext cx="15519535" cy="1016007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  <a:extLst/>
          </a:lstStyle>
          <a:p>
            <a:r>
              <a:rPr kumimoji="0" lang="fr-FR" dirty="0"/>
              <a:t>Cliquez pour modifier le style du titre</a:t>
            </a:r>
            <a:endParaRPr kumimoji="0"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53715" y="1727178"/>
            <a:ext cx="15519535" cy="6908848"/>
          </a:xfrm>
        </p:spPr>
        <p:txBody>
          <a:bodyPr/>
          <a:lstStyle>
            <a:lvl1pPr>
              <a:spcBef>
                <a:spcPts val="1707"/>
              </a:spcBef>
              <a:defRPr/>
            </a:lvl1pPr>
            <a:lvl2pPr>
              <a:spcBef>
                <a:spcPts val="853"/>
              </a:spcBef>
              <a:defRPr i="1"/>
            </a:lvl2pPr>
            <a:extLst/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1293-5233-43CE-852E-29FEDEBC9B2E}" type="datetime1">
              <a:rPr lang="fr-FR" smtClean="0"/>
              <a:pPr/>
              <a:t>05/02/2024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420-219-SF - A2009</a:t>
            </a:r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1ACCA-6634-493C-A65C-0883AF399F55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2429253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estion en b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ttp://halalfocus.net/wp-content/uploads/2014/05/question-mark-nothing.jpg"/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613" y="6970713"/>
            <a:ext cx="1531937" cy="153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064" y="2934044"/>
            <a:ext cx="12495031" cy="39475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  <a:endParaRPr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349" y="866988"/>
            <a:ext cx="12226746" cy="984486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13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1593429" y="1851740"/>
            <a:ext cx="11596911" cy="8421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982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2" name="Espace réservé du contenu 7"/>
          <p:cNvSpPr>
            <a:spLocks noGrp="1"/>
          </p:cNvSpPr>
          <p:nvPr>
            <p:ph sz="quarter" idx="14"/>
          </p:nvPr>
        </p:nvSpPr>
        <p:spPr>
          <a:xfrm>
            <a:off x="2495440" y="6970872"/>
            <a:ext cx="10694654" cy="1532045"/>
          </a:xfrm>
          <a:solidFill>
            <a:srgbClr val="0070C0"/>
          </a:solidFill>
        </p:spPr>
        <p:txBody>
          <a:bodyPr anchor="ctr"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20AB3-E4C6-4B64-B09A-3527A77B7855}" type="datetime1">
              <a:rPr lang="fr-CA" smtClean="0"/>
              <a:t>2024-02-05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/>
              <a:t>Programmation web - 420-V20-SF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BEBCB-2515-40E6-A3E7-AC2CAC3B15DA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452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 de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12041"/>
            <a:ext cx="17340263" cy="9765642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3450" y="3419782"/>
            <a:ext cx="11046646" cy="2341407"/>
          </a:xfrm>
        </p:spPr>
        <p:txBody>
          <a:bodyPr anchor="b">
            <a:noAutofit/>
          </a:bodyPr>
          <a:lstStyle>
            <a:lvl1pPr algn="r">
              <a:defRPr sz="768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3450" y="5761185"/>
            <a:ext cx="11046646" cy="156003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50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956201-E022-4EC9-BFD4-839EB040D401}" type="datetime1">
              <a:rPr lang="fr-CA" smtClean="0"/>
              <a:t>2024-02-05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Programmation web - 420-V20-SF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BE19E-6CB0-4375-BCBA-F84A97BE1D8C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95320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064" y="3072838"/>
            <a:ext cx="12495031" cy="590841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1593429" y="1851740"/>
            <a:ext cx="11596911" cy="8421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982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4" name="Titre 13"/>
          <p:cNvSpPr>
            <a:spLocks noGrp="1"/>
          </p:cNvSpPr>
          <p:nvPr>
            <p:ph type="title"/>
          </p:nvPr>
        </p:nvSpPr>
        <p:spPr>
          <a:xfrm>
            <a:off x="963349" y="866987"/>
            <a:ext cx="12226746" cy="98475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3F57D-BC10-4CFC-B6FE-20D5B05662F0}" type="datetime1">
              <a:rPr lang="fr-CA" smtClean="0"/>
              <a:t>2024-02-05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/>
              <a:t>Programmation web - 420-V20-SF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0E54C-FCFD-4C7D-94E2-7EB06B64DD40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539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95063" y="2834498"/>
            <a:ext cx="12495032" cy="1073874"/>
          </a:xfrm>
          <a:prstGeom prst="rect">
            <a:avLst/>
          </a:prstGeom>
          <a:solidFill>
            <a:srgbClr val="0070C0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4551">
                <a:solidFill>
                  <a:schemeClr val="bg1"/>
                </a:solidFill>
              </a:defRPr>
            </a:lvl1pPr>
            <a:lvl2pPr marL="650230" indent="0">
              <a:buFontTx/>
              <a:buNone/>
              <a:defRPr/>
            </a:lvl2pPr>
            <a:lvl3pPr marL="1300460" indent="0">
              <a:buFontTx/>
              <a:buNone/>
              <a:defRPr/>
            </a:lvl3pPr>
            <a:lvl4pPr marL="1950690" indent="0">
              <a:buFontTx/>
              <a:buNone/>
              <a:defRPr/>
            </a:lvl4pPr>
            <a:lvl5pPr marL="2600919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5064" y="3908372"/>
            <a:ext cx="12495032" cy="50728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</a:defRPr>
            </a:lvl1pPr>
            <a:lvl2pPr marL="65023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963349" y="866987"/>
            <a:ext cx="12226746" cy="984752"/>
          </a:xfrm>
        </p:spPr>
        <p:txBody>
          <a:bodyPr/>
          <a:lstStyle/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13" name="Espace réservé du texte 7"/>
          <p:cNvSpPr>
            <a:spLocks noGrp="1"/>
          </p:cNvSpPr>
          <p:nvPr>
            <p:ph type="body" sz="quarter" idx="14"/>
          </p:nvPr>
        </p:nvSpPr>
        <p:spPr>
          <a:xfrm>
            <a:off x="1593429" y="1851740"/>
            <a:ext cx="11596911" cy="8421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982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DC210-FAF5-4CCC-BCB2-E68AD0A71091}" type="datetime1">
              <a:rPr lang="fr-CA" smtClean="0"/>
              <a:t>2024-02-05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/>
              <a:t>Programmation web - 420-V20-SF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FFEF9-0544-4D21-91D7-423C8CE9F133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97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5064" y="3072838"/>
            <a:ext cx="6102859" cy="590841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1939" y="3072838"/>
            <a:ext cx="6248159" cy="590841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227102-668E-4237-8767-2D9F77EF2682}" type="datetime1">
              <a:rPr lang="fr-CA" smtClean="0"/>
              <a:t>2024-02-05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Programmation web - 420-V20-SF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BE19E-6CB0-4375-BCBA-F84A97BE1D8C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1593429" y="1851740"/>
            <a:ext cx="11596911" cy="8421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982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9" name="Titre 13"/>
          <p:cNvSpPr>
            <a:spLocks noGrp="1"/>
          </p:cNvSpPr>
          <p:nvPr>
            <p:ph type="title"/>
          </p:nvPr>
        </p:nvSpPr>
        <p:spPr>
          <a:xfrm>
            <a:off x="963349" y="866987"/>
            <a:ext cx="12226746" cy="98475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58232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1090" y="3073398"/>
            <a:ext cx="5687033" cy="819573"/>
          </a:xfrm>
        </p:spPr>
        <p:txBody>
          <a:bodyPr anchor="b">
            <a:noAutofit/>
          </a:bodyPr>
          <a:lstStyle>
            <a:lvl1pPr marL="0" indent="0">
              <a:buNone/>
              <a:defRPr sz="3413" b="0"/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5064" y="3892971"/>
            <a:ext cx="5953059" cy="5088285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97922" y="3073398"/>
            <a:ext cx="6392171" cy="819573"/>
          </a:xfrm>
        </p:spPr>
        <p:txBody>
          <a:bodyPr anchor="b">
            <a:noAutofit/>
          </a:bodyPr>
          <a:lstStyle>
            <a:lvl1pPr marL="0" indent="0">
              <a:buNone/>
              <a:defRPr sz="3413" b="0"/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97923" y="3892971"/>
            <a:ext cx="6392172" cy="5088285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7704E7-1592-4683-B212-A3E943D20FC2}" type="datetime1">
              <a:rPr lang="fr-CA" smtClean="0"/>
              <a:t>2024-02-05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Programmation web - 420-V20-SF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BE19E-6CB0-4375-BCBA-F84A97BE1D8C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1593429" y="1851740"/>
            <a:ext cx="11596911" cy="8421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982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Titre 13"/>
          <p:cNvSpPr>
            <a:spLocks noGrp="1"/>
          </p:cNvSpPr>
          <p:nvPr>
            <p:ph type="title"/>
          </p:nvPr>
        </p:nvSpPr>
        <p:spPr>
          <a:xfrm>
            <a:off x="963349" y="866987"/>
            <a:ext cx="12226746" cy="98475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23966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7E5DBA-5C75-4052-9A0F-4DA75EB1E299}" type="datetime1">
              <a:rPr lang="fr-CA" smtClean="0"/>
              <a:t>2024-02-05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Programmation web - 420-V20-SF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BE19E-6CB0-4375-BCBA-F84A97BE1D8C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6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1593429" y="1851740"/>
            <a:ext cx="11596911" cy="8421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982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7" name="Titre 13"/>
          <p:cNvSpPr>
            <a:spLocks noGrp="1"/>
          </p:cNvSpPr>
          <p:nvPr>
            <p:ph type="title"/>
          </p:nvPr>
        </p:nvSpPr>
        <p:spPr>
          <a:xfrm>
            <a:off x="963349" y="866987"/>
            <a:ext cx="12226746" cy="98475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26550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7BBB4-DCE5-43F1-8598-5B103702F2A3}" type="datetime1">
              <a:rPr lang="fr-CA" smtClean="0"/>
              <a:t>2024-02-05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Programmation web - 420-V20-SF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131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064" y="6827520"/>
            <a:ext cx="12495030" cy="806027"/>
          </a:xfrm>
        </p:spPr>
        <p:txBody>
          <a:bodyPr anchor="b">
            <a:normAutofit/>
          </a:bodyPr>
          <a:lstStyle>
            <a:lvl1pPr algn="l">
              <a:defRPr sz="3413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63349" y="866986"/>
            <a:ext cx="12226746" cy="5469466"/>
          </a:xfrm>
        </p:spPr>
        <p:txBody>
          <a:bodyPr anchor="t">
            <a:normAutofit/>
          </a:bodyPr>
          <a:lstStyle>
            <a:lvl1pPr marL="0" indent="0" algn="ctr">
              <a:buNone/>
              <a:defRPr sz="2276"/>
            </a:lvl1pPr>
            <a:lvl2pPr marL="650230" indent="0">
              <a:buNone/>
              <a:defRPr sz="2276"/>
            </a:lvl2pPr>
            <a:lvl3pPr marL="1300460" indent="0">
              <a:buNone/>
              <a:defRPr sz="2276"/>
            </a:lvl3pPr>
            <a:lvl4pPr marL="1950690" indent="0">
              <a:buNone/>
              <a:defRPr sz="2276"/>
            </a:lvl4pPr>
            <a:lvl5pPr marL="2600919" indent="0">
              <a:buNone/>
              <a:defRPr sz="2276"/>
            </a:lvl5pPr>
            <a:lvl6pPr marL="3251149" indent="0">
              <a:buNone/>
              <a:defRPr sz="2276"/>
            </a:lvl6pPr>
            <a:lvl7pPr marL="3901379" indent="0">
              <a:buNone/>
              <a:defRPr sz="2276"/>
            </a:lvl7pPr>
            <a:lvl8pPr marL="4551609" indent="0">
              <a:buNone/>
              <a:defRPr sz="2276"/>
            </a:lvl8pPr>
            <a:lvl9pPr marL="5201839" indent="0">
              <a:buNone/>
              <a:defRPr sz="2276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5064" y="7633547"/>
            <a:ext cx="12495030" cy="958612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E0655B-4672-4177-A567-6B7A4B901A9C}" type="datetime1">
              <a:rPr lang="fr-CA" smtClean="0"/>
              <a:t>2024-02-05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Programmation web - 420-V20-SF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BE19E-6CB0-4375-BCBA-F84A97BE1D8C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29855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12041"/>
            <a:ext cx="17340263" cy="9765642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63349" y="866988"/>
            <a:ext cx="12226746" cy="9134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0148" y="3072838"/>
            <a:ext cx="12499947" cy="59433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79329" y="9125272"/>
            <a:ext cx="129702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CFA73F5-44FE-4C9E-AE79-69975D257E69}" type="datetime1">
              <a:rPr lang="fr-CA" smtClean="0"/>
              <a:t>2024-02-05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95064" y="9125272"/>
            <a:ext cx="8956877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fr-CA" sz="1400"/>
              <a:t>Programmation web - 420-V20-SF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58681" y="9125272"/>
            <a:ext cx="97189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D52BE19E-6CB0-4375-BCBA-F84A97BE1D8C}" type="slidenum">
              <a:rPr lang="fr-FR" altLang="fr-FR" smtClean="0"/>
              <a:pPr>
                <a:defRPr/>
              </a:pPr>
              <a:t>‹N°›</a:t>
            </a:fld>
            <a:r>
              <a:rPr lang="fr-FR" alt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8664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26" r:id="rId2"/>
    <p:sldLayoutId id="2147483945" r:id="rId3"/>
    <p:sldLayoutId id="2147483876" r:id="rId4"/>
    <p:sldLayoutId id="2147483929" r:id="rId5"/>
    <p:sldLayoutId id="2147483930" r:id="rId6"/>
    <p:sldLayoutId id="2147483931" r:id="rId7"/>
    <p:sldLayoutId id="2147483932" r:id="rId8"/>
    <p:sldLayoutId id="2147483934" r:id="rId9"/>
    <p:sldLayoutId id="2147483936" r:id="rId10"/>
    <p:sldLayoutId id="2147483948" r:id="rId11"/>
    <p:sldLayoutId id="2147483949" r:id="rId12"/>
    <p:sldLayoutId id="2147483950" r:id="rId13"/>
  </p:sldLayoutIdLst>
  <p:hf hdr="0"/>
  <p:txStyles>
    <p:titleStyle>
      <a:lvl1pPr algn="l" defTabSz="650230" rtl="0" eaLnBrk="1" latinLnBrk="0" hangingPunct="1">
        <a:spcBef>
          <a:spcPct val="0"/>
        </a:spcBef>
        <a:buNone/>
        <a:defRPr sz="512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487672" indent="-487672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056623" indent="-406394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625575" indent="-325115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275804" indent="-325115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926034" indent="-325115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3576264" indent="-325115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0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4226494" indent="-325115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0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4876724" indent="-325115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0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5526954" indent="-325115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0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image" Target="../media/image18.png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5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5" Type="http://schemas.openxmlformats.org/officeDocument/2006/relationships/image" Target="../media/image19.jpeg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hyperlink" Target="https://www.w3schools.com/php/php_datatypes.asp" TargetMode="External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5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7" Type="http://schemas.openxmlformats.org/officeDocument/2006/relationships/image" Target="../media/image20.png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64.xml"/><Relationship Id="rId4" Type="http://schemas.openxmlformats.org/officeDocument/2006/relationships/tags" Target="../tags/tag6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6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4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4" Type="http://schemas.openxmlformats.org/officeDocument/2006/relationships/image" Target="../media/image21.jf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76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5" Type="http://schemas.openxmlformats.org/officeDocument/2006/relationships/hyperlink" Target="http://php.net/manual/fr/functions.user-defined.php" TargetMode="External"/><Relationship Id="rId4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php.net/manual/fr/refs.database.php" TargetMode="External"/><Relationship Id="rId3" Type="http://schemas.openxmlformats.org/officeDocument/2006/relationships/tags" Target="../tags/tag79.xml"/><Relationship Id="rId7" Type="http://schemas.openxmlformats.org/officeDocument/2006/relationships/hyperlink" Target="http://php.net/manual/fr/refs.compression.php" TargetMode="External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6" Type="http://schemas.openxmlformats.org/officeDocument/2006/relationships/hyperlink" Target="http://php.net/manual/fr/refs.basic.php.php" TargetMode="External"/><Relationship Id="rId11" Type="http://schemas.openxmlformats.org/officeDocument/2006/relationships/hyperlink" Target="http://php.net/manual/fr/refs.basic.other.php" TargetMode="External"/><Relationship Id="rId5" Type="http://schemas.openxmlformats.org/officeDocument/2006/relationships/hyperlink" Target="http://php.net/manual/fr/funcref.php" TargetMode="External"/><Relationship Id="rId10" Type="http://schemas.openxmlformats.org/officeDocument/2006/relationships/hyperlink" Target="http://php.net/manual/fr/refs.remote.mail.php" TargetMode="External"/><Relationship Id="rId4" Type="http://schemas.openxmlformats.org/officeDocument/2006/relationships/slideLayout" Target="../slideLayouts/slideLayout3.xml"/><Relationship Id="rId9" Type="http://schemas.openxmlformats.org/officeDocument/2006/relationships/hyperlink" Target="http://php.net/manual/fr/refs.utilspec.image.php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82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84.xml"/><Relationship Id="rId4" Type="http://schemas.openxmlformats.org/officeDocument/2006/relationships/tags" Target="../tags/tag8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9.xml"/><Relationship Id="rId4" Type="http://schemas.openxmlformats.org/officeDocument/2006/relationships/tags" Target="../tags/tag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87.xml"/><Relationship Id="rId7" Type="http://schemas.openxmlformats.org/officeDocument/2006/relationships/slideLayout" Target="../slideLayouts/slideLayout3.xml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6" Type="http://schemas.openxmlformats.org/officeDocument/2006/relationships/tags" Target="../tags/tag90.xml"/><Relationship Id="rId5" Type="http://schemas.openxmlformats.org/officeDocument/2006/relationships/tags" Target="../tags/tag89.xml"/><Relationship Id="rId4" Type="http://schemas.openxmlformats.org/officeDocument/2006/relationships/tags" Target="../tags/tag8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93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6" Type="http://schemas.openxmlformats.org/officeDocument/2006/relationships/tags" Target="../tags/tag96.xml"/><Relationship Id="rId5" Type="http://schemas.openxmlformats.org/officeDocument/2006/relationships/tags" Target="../tags/tag95.xml"/><Relationship Id="rId4" Type="http://schemas.openxmlformats.org/officeDocument/2006/relationships/tags" Target="../tags/tag9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13" Type="http://schemas.openxmlformats.org/officeDocument/2006/relationships/image" Target="../media/image4.jpeg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12" Type="http://schemas.openxmlformats.org/officeDocument/2006/relationships/image" Target="../media/image3.jpe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slideLayout" Target="../slideLayouts/slideLayout3.xml"/><Relationship Id="rId5" Type="http://schemas.openxmlformats.org/officeDocument/2006/relationships/tags" Target="../tags/tag14.xml"/><Relationship Id="rId10" Type="http://schemas.openxmlformats.org/officeDocument/2006/relationships/tags" Target="../tags/tag19.xml"/><Relationship Id="rId4" Type="http://schemas.openxmlformats.org/officeDocument/2006/relationships/tags" Target="../tags/tag13.xml"/><Relationship Id="rId9" Type="http://schemas.openxmlformats.org/officeDocument/2006/relationships/tags" Target="../tags/tag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7" Type="http://schemas.openxmlformats.org/officeDocument/2006/relationships/image" Target="../media/image5.jpe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28.xml"/><Relationship Id="rId4" Type="http://schemas.openxmlformats.org/officeDocument/2006/relationships/tags" Target="../tags/tag2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13" Type="http://schemas.openxmlformats.org/officeDocument/2006/relationships/hyperlink" Target="https://cakephp.org/" TargetMode="External"/><Relationship Id="rId18" Type="http://schemas.openxmlformats.org/officeDocument/2006/relationships/image" Target="../media/image9.png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12" Type="http://schemas.openxmlformats.org/officeDocument/2006/relationships/hyperlink" Target="https://codeigniter.com/" TargetMode="External"/><Relationship Id="rId17" Type="http://schemas.openxmlformats.org/officeDocument/2006/relationships/image" Target="../media/image8.png"/><Relationship Id="rId2" Type="http://schemas.openxmlformats.org/officeDocument/2006/relationships/tags" Target="../tags/tag30.xml"/><Relationship Id="rId16" Type="http://schemas.openxmlformats.org/officeDocument/2006/relationships/image" Target="../media/image7.png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11" Type="http://schemas.openxmlformats.org/officeDocument/2006/relationships/hyperlink" Target="https://laravel.com/" TargetMode="External"/><Relationship Id="rId5" Type="http://schemas.openxmlformats.org/officeDocument/2006/relationships/tags" Target="../tags/tag33.xml"/><Relationship Id="rId15" Type="http://schemas.openxmlformats.org/officeDocument/2006/relationships/image" Target="../media/image6.png"/><Relationship Id="rId10" Type="http://schemas.openxmlformats.org/officeDocument/2006/relationships/hyperlink" Target="https://symfony.com/" TargetMode="External"/><Relationship Id="rId4" Type="http://schemas.openxmlformats.org/officeDocument/2006/relationships/tags" Target="../tags/tag32.xml"/><Relationship Id="rId9" Type="http://schemas.openxmlformats.org/officeDocument/2006/relationships/hyperlink" Target="http://php.net/manual/fr/migration70.new-features.php" TargetMode="External"/><Relationship Id="rId14" Type="http://schemas.openxmlformats.org/officeDocument/2006/relationships/hyperlink" Target="http://redmonk.com/fryan/2016/11/01/language-framework-popularity-a-look-at-php/" TargetMode="Externa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hyperlink" Target="https://fr.wikipedia.org/wiki/PunBB" TargetMode="External"/><Relationship Id="rId18" Type="http://schemas.openxmlformats.org/officeDocument/2006/relationships/hyperlink" Target="https://fr.wikipedia.org/wiki/Syst%C3%A8me_de_publication_pour_l'internet_partag%C3%A9" TargetMode="External"/><Relationship Id="rId26" Type="http://schemas.openxmlformats.org/officeDocument/2006/relationships/hyperlink" Target="https://fr.wikipedia.org/wiki/Adminer" TargetMode="External"/><Relationship Id="rId21" Type="http://schemas.openxmlformats.org/officeDocument/2006/relationships/hyperlink" Target="https://fr.wikipedia.org/wiki/Xoops" TargetMode="External"/><Relationship Id="rId34" Type="http://schemas.openxmlformats.org/officeDocument/2006/relationships/hyperlink" Target="https://getgrav.org/" TargetMode="External"/><Relationship Id="rId7" Type="http://schemas.openxmlformats.org/officeDocument/2006/relationships/hyperlink" Target="https://fr.wikipedia.org/wiki/WikiNi" TargetMode="External"/><Relationship Id="rId12" Type="http://schemas.openxmlformats.org/officeDocument/2006/relationships/hyperlink" Target="https://fr.wikipedia.org/wiki/Invision_Power_Board" TargetMode="External"/><Relationship Id="rId17" Type="http://schemas.openxmlformats.org/officeDocument/2006/relationships/hyperlink" Target="https://fr.wikipedia.org/wiki/Syst%C3%A8me_de_gestion_de_contenu" TargetMode="External"/><Relationship Id="rId25" Type="http://schemas.openxmlformats.org/officeDocument/2006/relationships/hyperlink" Target="https://fr.wikipedia.org/wiki/PhpPgAdmin" TargetMode="External"/><Relationship Id="rId33" Type="http://schemas.openxmlformats.org/officeDocument/2006/relationships/image" Target="../media/image11.png"/><Relationship Id="rId38" Type="http://schemas.openxmlformats.org/officeDocument/2006/relationships/image" Target="../media/image15.png"/><Relationship Id="rId2" Type="http://schemas.openxmlformats.org/officeDocument/2006/relationships/tags" Target="../tags/tag37.xml"/><Relationship Id="rId16" Type="http://schemas.openxmlformats.org/officeDocument/2006/relationships/hyperlink" Target="https://fr.wikipedia.org/wiki/WordPress" TargetMode="External"/><Relationship Id="rId20" Type="http://schemas.openxmlformats.org/officeDocument/2006/relationships/hyperlink" Target="https://fr.wikipedia.org/wiki/Drupal" TargetMode="External"/><Relationship Id="rId29" Type="http://schemas.openxmlformats.org/officeDocument/2006/relationships/hyperlink" Target="https://fr.wikipedia.org/wiki/OsCommerce" TargetMode="External"/><Relationship Id="rId1" Type="http://schemas.openxmlformats.org/officeDocument/2006/relationships/tags" Target="../tags/tag36.xml"/><Relationship Id="rId6" Type="http://schemas.openxmlformats.org/officeDocument/2006/relationships/hyperlink" Target="https://fr.wikipedia.org/wiki/MediaWiki" TargetMode="External"/><Relationship Id="rId11" Type="http://schemas.openxmlformats.org/officeDocument/2006/relationships/hyperlink" Target="https://fr.wikipedia.org/wiki/Vanilla_Forums" TargetMode="External"/><Relationship Id="rId24" Type="http://schemas.openxmlformats.org/officeDocument/2006/relationships/hyperlink" Target="https://fr.wikipedia.org/wiki/PhpMyAdmin" TargetMode="External"/><Relationship Id="rId32" Type="http://schemas.openxmlformats.org/officeDocument/2006/relationships/image" Target="../media/image10.png"/><Relationship Id="rId37" Type="http://schemas.openxmlformats.org/officeDocument/2006/relationships/image" Target="../media/image14.png"/><Relationship Id="rId5" Type="http://schemas.openxmlformats.org/officeDocument/2006/relationships/hyperlink" Target="https://fr.wikipedia.org/wiki/Wiki" TargetMode="External"/><Relationship Id="rId15" Type="http://schemas.openxmlformats.org/officeDocument/2006/relationships/hyperlink" Target="https://fr.wikipedia.org/wiki/Dotclear" TargetMode="External"/><Relationship Id="rId23" Type="http://schemas.openxmlformats.org/officeDocument/2006/relationships/hyperlink" Target="https://fr.wikipedia.org/wiki/Syst%C3%A8me_de_gestion_de_base_de_donn%C3%A9es" TargetMode="External"/><Relationship Id="rId28" Type="http://schemas.openxmlformats.org/officeDocument/2006/relationships/hyperlink" Target="https://fr.wikipedia.org/wiki/Magento" TargetMode="External"/><Relationship Id="rId36" Type="http://schemas.openxmlformats.org/officeDocument/2006/relationships/image" Target="../media/image13.png"/><Relationship Id="rId10" Type="http://schemas.openxmlformats.org/officeDocument/2006/relationships/hyperlink" Target="https://fr.wikipedia.org/wiki/PhpBB" TargetMode="External"/><Relationship Id="rId19" Type="http://schemas.openxmlformats.org/officeDocument/2006/relationships/hyperlink" Target="https://fr.wikipedia.org/w/index.php?title=ExpressionEngine&amp;action=edit&amp;redlink=1" TargetMode="External"/><Relationship Id="rId31" Type="http://schemas.openxmlformats.org/officeDocument/2006/relationships/hyperlink" Target="https://fr.wikipedia.org/wiki/PHP#Exemples_d'application" TargetMode="External"/><Relationship Id="rId4" Type="http://schemas.openxmlformats.org/officeDocument/2006/relationships/slideLayout" Target="../slideLayouts/slideLayout3.xml"/><Relationship Id="rId9" Type="http://schemas.openxmlformats.org/officeDocument/2006/relationships/hyperlink" Target="https://fr.wikipedia.org/wiki/Forum_(informatique)" TargetMode="External"/><Relationship Id="rId14" Type="http://schemas.openxmlformats.org/officeDocument/2006/relationships/hyperlink" Target="https://fr.wikipedia.org/wiki/Blog" TargetMode="External"/><Relationship Id="rId22" Type="http://schemas.openxmlformats.org/officeDocument/2006/relationships/hyperlink" Target="https://fr.wikipedia.org/wiki/Joomla" TargetMode="External"/><Relationship Id="rId27" Type="http://schemas.openxmlformats.org/officeDocument/2006/relationships/hyperlink" Target="https://fr.wikipedia.org/wiki/Commerce_%C3%A9lectronique" TargetMode="External"/><Relationship Id="rId30" Type="http://schemas.openxmlformats.org/officeDocument/2006/relationships/hyperlink" Target="https://fr.wikipedia.org/wiki/PrestaShop" TargetMode="External"/><Relationship Id="rId35" Type="http://schemas.openxmlformats.org/officeDocument/2006/relationships/image" Target="../media/image12.png"/><Relationship Id="rId8" Type="http://schemas.openxmlformats.org/officeDocument/2006/relationships/hyperlink" Target="https://fr.wikipedia.org/wiki/DokuWiki" TargetMode="External"/><Relationship Id="rId3" Type="http://schemas.openxmlformats.org/officeDocument/2006/relationships/tags" Target="../tags/tag3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7" Type="http://schemas.openxmlformats.org/officeDocument/2006/relationships/image" Target="../media/image16.gif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43.xml"/><Relationship Id="rId4" Type="http://schemas.openxmlformats.org/officeDocument/2006/relationships/tags" Target="../tags/tag4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7" Type="http://schemas.openxmlformats.org/officeDocument/2006/relationships/image" Target="../media/image17.png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48.xml"/><Relationship Id="rId4" Type="http://schemas.openxmlformats.org/officeDocument/2006/relationships/tags" Target="../tags/tag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 rtlCol="0"/>
          <a:lstStyle/>
          <a:p>
            <a:pPr>
              <a:defRPr/>
            </a:pPr>
            <a:r>
              <a:rPr lang="fr-CA" dirty="0"/>
              <a:t>Programmation Web</a:t>
            </a:r>
            <a:br>
              <a:rPr lang="fr-CA" dirty="0"/>
            </a:br>
            <a:r>
              <a:rPr lang="fr-CA" dirty="0"/>
              <a:t>420-W21-SF </a:t>
            </a:r>
            <a:endParaRPr lang="fr-CA" sz="8000" dirty="0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 rtlCol="0">
            <a:normAutofit/>
          </a:bodyPr>
          <a:lstStyle/>
          <a:p>
            <a:pPr defTabSz="650230" eaLnBrk="1" fontAlgn="auto" hangingPunct="1">
              <a:spcBef>
                <a:spcPts val="1422"/>
              </a:spcBef>
              <a:spcAft>
                <a:spcPts val="0"/>
              </a:spcAft>
              <a:defRPr/>
            </a:pPr>
            <a:r>
              <a:rPr lang="fr-CA" sz="3600" dirty="0"/>
              <a:t>Cours 04 — Intro PHP</a:t>
            </a:r>
          </a:p>
          <a:p>
            <a:pPr defTabSz="650230" eaLnBrk="1" fontAlgn="auto" hangingPunct="1">
              <a:spcBef>
                <a:spcPts val="1422"/>
              </a:spcBef>
              <a:spcAft>
                <a:spcPts val="0"/>
              </a:spcAft>
              <a:buFont typeface="Wingdings 3" charset="2"/>
              <a:buNone/>
              <a:defRPr/>
            </a:pPr>
            <a:br>
              <a:rPr lang="fr-CA" sz="3600" dirty="0"/>
            </a:br>
            <a:r>
              <a:rPr lang="fr-CA" sz="3600" dirty="0"/>
              <a:t>Par Jimmy Gilbert</a:t>
            </a:r>
          </a:p>
        </p:txBody>
      </p:sp>
      <p:pic>
        <p:nvPicPr>
          <p:cNvPr id="1026" name="Picture 2" descr="Résultats de recherche d'images pour « php logo »">
            <a:extLst>
              <a:ext uri="{FF2B5EF4-FFF2-40B4-BE49-F238E27FC236}">
                <a16:creationId xmlns:a16="http://schemas.microsoft.com/office/drawing/2014/main" id="{634A55CF-4F4E-421D-B5FD-9F97E1B67867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989" y="5455764"/>
            <a:ext cx="5012353" cy="3441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245195" y="3220617"/>
            <a:ext cx="12495031" cy="4536504"/>
          </a:xfrm>
          <a:solidFill>
            <a:schemeClr val="accent6">
              <a:lumMod val="5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r-FR" altLang="fr-FR" dirty="0">
                <a:solidFill>
                  <a:srgbClr val="0077AA"/>
                </a:solidFill>
                <a:latin typeface="Consolas" panose="020B0609020204030204" pitchFamily="49" charset="0"/>
              </a:rPr>
              <a:t>HTML:</a:t>
            </a:r>
            <a:br>
              <a:rPr lang="fr-FR" altLang="fr-FR" dirty="0">
                <a:solidFill>
                  <a:srgbClr val="0077AA"/>
                </a:solidFill>
                <a:latin typeface="Consolas" panose="020B0609020204030204" pitchFamily="49" charset="0"/>
              </a:rPr>
            </a:br>
            <a:r>
              <a:rPr lang="fr-FR" altLang="fr-FR" dirty="0">
                <a:solidFill>
                  <a:srgbClr val="0077AA"/>
                </a:solidFill>
                <a:latin typeface="Consolas" panose="020B0609020204030204" pitchFamily="49" charset="0"/>
              </a:rPr>
              <a:t>…</a:t>
            </a:r>
          </a:p>
          <a:p>
            <a:pPr mar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fr-FR" dirty="0">
                <a:solidFill>
                  <a:srgbClr val="0077AA"/>
                </a:solidFill>
                <a:latin typeface="Consolas" panose="020B0609020204030204" pitchFamily="49" charset="0"/>
              </a:rPr>
              <a:t>&lt;body&gt;</a:t>
            </a:r>
          </a:p>
          <a:p>
            <a:pPr mar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fr-FR" dirty="0">
                <a:solidFill>
                  <a:srgbClr val="0077AA"/>
                </a:solidFill>
                <a:latin typeface="Consolas" panose="020B0609020204030204" pitchFamily="49" charset="0"/>
              </a:rPr>
              <a:t> 	</a:t>
            </a:r>
            <a:r>
              <a:rPr lang="en-US" altLang="fr-FR" dirty="0">
                <a:solidFill>
                  <a:srgbClr val="FF0000"/>
                </a:solidFill>
                <a:latin typeface="Consolas" panose="020B0609020204030204" pitchFamily="49" charset="0"/>
              </a:rPr>
              <a:t>&lt;?</a:t>
            </a:r>
            <a:r>
              <a:rPr lang="en-US" altLang="fr-FR" dirty="0" err="1">
                <a:solidFill>
                  <a:srgbClr val="FF0000"/>
                </a:solidFill>
                <a:latin typeface="Consolas" panose="020B0609020204030204" pitchFamily="49" charset="0"/>
              </a:rPr>
              <a:t>php</a:t>
            </a:r>
            <a:r>
              <a:rPr lang="en-US" altLang="fr-FR" dirty="0">
                <a:solidFill>
                  <a:srgbClr val="FF0000"/>
                </a:solidFill>
                <a:latin typeface="Consolas" panose="020B0609020204030204" pitchFamily="49" charset="0"/>
              </a:rPr>
              <a:t> </a:t>
            </a:r>
          </a:p>
          <a:p>
            <a:pPr mar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fr-FR" dirty="0">
                <a:solidFill>
                  <a:srgbClr val="FF0000"/>
                </a:solidFill>
                <a:latin typeface="Consolas" panose="020B0609020204030204" pitchFamily="49" charset="0"/>
              </a:rPr>
              <a:t>		$message = “Bonjour le monde”;</a:t>
            </a:r>
          </a:p>
          <a:p>
            <a:pPr mar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fr-FR" dirty="0">
                <a:solidFill>
                  <a:srgbClr val="FF0000"/>
                </a:solidFill>
                <a:latin typeface="Consolas" panose="020B0609020204030204" pitchFamily="49" charset="0"/>
              </a:rPr>
              <a:t>		echo '&lt;p&gt;’.$message.'&lt;/p&gt;’; </a:t>
            </a:r>
          </a:p>
          <a:p>
            <a:pPr mar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fr-FR" dirty="0">
                <a:solidFill>
                  <a:srgbClr val="FF0000"/>
                </a:solidFill>
                <a:latin typeface="Consolas" panose="020B0609020204030204" pitchFamily="49" charset="0"/>
              </a:rPr>
              <a:t>	?&gt;</a:t>
            </a:r>
          </a:p>
          <a:p>
            <a:pPr mar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fr-FR" dirty="0">
                <a:solidFill>
                  <a:srgbClr val="0077AA"/>
                </a:solidFill>
                <a:latin typeface="Consolas" panose="020B0609020204030204" pitchFamily="49" charset="0"/>
              </a:rPr>
              <a:t>&lt;/body&gt;</a:t>
            </a:r>
          </a:p>
          <a:p>
            <a:pPr mar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fr-FR" dirty="0">
                <a:solidFill>
                  <a:srgbClr val="0077AA"/>
                </a:solidFill>
                <a:latin typeface="Consolas" panose="020B0609020204030204" pitchFamily="49" charset="0"/>
              </a:rPr>
              <a:t>…</a:t>
            </a:r>
            <a:endParaRPr lang="fr-FR" altLang="fr-FR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95EF0B4-82F7-432A-B55D-20E731F027AD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sz="4000" dirty="0"/>
              <a:t>Structure : Hello World!</a:t>
            </a:r>
            <a:endParaRPr lang="fr-CA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fr-CA" dirty="0"/>
              <a:t>Syntaxe PHP</a:t>
            </a:r>
          </a:p>
        </p:txBody>
      </p:sp>
      <p:pic>
        <p:nvPicPr>
          <p:cNvPr id="9218" name="Picture 2" descr="Résultats de recherche d'images pour « ; »">
            <a:extLst>
              <a:ext uri="{FF2B5EF4-FFF2-40B4-BE49-F238E27FC236}">
                <a16:creationId xmlns:a16="http://schemas.microsoft.com/office/drawing/2014/main" id="{C0CC2FA8-80B2-45D6-BAD8-12B87BBF0669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51" r="29415" b="12305"/>
          <a:stretch/>
        </p:blipFill>
        <p:spPr bwMode="auto">
          <a:xfrm>
            <a:off x="10542339" y="3400637"/>
            <a:ext cx="4104456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750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fr-CA" dirty="0"/>
              <a:t>PHP: les $variables</a:t>
            </a:r>
          </a:p>
        </p:txBody>
      </p:sp>
      <p:sp>
        <p:nvSpPr>
          <p:cNvPr id="5" name="Sous-titre 4">
            <a:extLst>
              <a:ext uri="{FF2B5EF4-FFF2-40B4-BE49-F238E27FC236}">
                <a16:creationId xmlns:a16="http://schemas.microsoft.com/office/drawing/2014/main" id="{8A764539-4A06-4FDD-8F10-1CCEE06593FF}"/>
              </a:ext>
            </a:extLst>
          </p:cNvPr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6" name="Picture 2" descr="Résultats de recherche d'images pour « dollars »">
            <a:extLst>
              <a:ext uri="{FF2B5EF4-FFF2-40B4-BE49-F238E27FC236}">
                <a16:creationId xmlns:a16="http://schemas.microsoft.com/office/drawing/2014/main" id="{1D627158-06A3-427F-98DA-7B6AE7B4D6E0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0531" y="6127119"/>
            <a:ext cx="5069732" cy="365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24334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6B0295AC-7655-49C2-B3BB-8AD1678D4225}"/>
              </a:ext>
            </a:extLst>
          </p:cNvPr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695064" y="2934044"/>
            <a:ext cx="13015627" cy="3947587"/>
          </a:xfrm>
        </p:spPr>
        <p:txBody>
          <a:bodyPr>
            <a:normAutofit/>
          </a:bodyPr>
          <a:lstStyle/>
          <a:p>
            <a:r>
              <a:rPr lang="fr-CA" dirty="0"/>
              <a:t>Variable : </a:t>
            </a:r>
            <a:r>
              <a:rPr lang="fr-CA" dirty="0">
                <a:solidFill>
                  <a:srgbClr val="FF0000"/>
                </a:solidFill>
              </a:rPr>
              <a:t>$+Nom de la variable </a:t>
            </a:r>
            <a:r>
              <a:rPr lang="fr-CA" dirty="0"/>
              <a:t>(pas de mot clé mais </a:t>
            </a:r>
            <a:r>
              <a:rPr lang="fr-CA" dirty="0">
                <a:solidFill>
                  <a:srgbClr val="FF0000"/>
                </a:solidFill>
              </a:rPr>
              <a:t>$</a:t>
            </a:r>
            <a:r>
              <a:rPr lang="fr-CA" dirty="0"/>
              <a:t>!)</a:t>
            </a:r>
          </a:p>
          <a:p>
            <a:r>
              <a:rPr lang="fr-CA" dirty="0"/>
              <a:t>Sensible à la casse ( </a:t>
            </a:r>
            <a:r>
              <a:rPr lang="fr-CA" dirty="0">
                <a:solidFill>
                  <a:srgbClr val="FF0000"/>
                </a:solidFill>
              </a:rPr>
              <a:t>$a != $A</a:t>
            </a:r>
            <a:r>
              <a:rPr lang="fr-CA" dirty="0"/>
              <a:t>)</a:t>
            </a:r>
          </a:p>
          <a:p>
            <a:r>
              <a:rPr lang="fr-CA" dirty="0"/>
              <a:t>Spécification d'une variable: </a:t>
            </a:r>
            <a:r>
              <a:rPr lang="fr-CA" dirty="0">
                <a:solidFill>
                  <a:srgbClr val="FF0000"/>
                </a:solidFill>
              </a:rPr>
              <a:t>[a-</a:t>
            </a:r>
            <a:r>
              <a:rPr lang="fr-CA" dirty="0" err="1">
                <a:solidFill>
                  <a:srgbClr val="FF0000"/>
                </a:solidFill>
              </a:rPr>
              <a:t>zA</a:t>
            </a:r>
            <a:r>
              <a:rPr lang="fr-CA" dirty="0">
                <a:solidFill>
                  <a:srgbClr val="FF0000"/>
                </a:solidFill>
              </a:rPr>
              <a:t>-Z_\x7f\</a:t>
            </a:r>
            <a:r>
              <a:rPr lang="fr-CA" dirty="0" err="1">
                <a:solidFill>
                  <a:srgbClr val="FF0000"/>
                </a:solidFill>
              </a:rPr>
              <a:t>xff</a:t>
            </a:r>
            <a:r>
              <a:rPr lang="fr-CA" dirty="0">
                <a:solidFill>
                  <a:srgbClr val="FF0000"/>
                </a:solidFill>
              </a:rPr>
              <a:t>][a-zA-Z0-9_\x7f-\</a:t>
            </a:r>
            <a:r>
              <a:rPr lang="fr-CA" dirty="0" err="1">
                <a:solidFill>
                  <a:srgbClr val="FF0000"/>
                </a:solidFill>
              </a:rPr>
              <a:t>xff</a:t>
            </a:r>
            <a:r>
              <a:rPr lang="fr-CA" dirty="0">
                <a:solidFill>
                  <a:srgbClr val="FF0000"/>
                </a:solidFill>
              </a:rPr>
              <a:t>]</a:t>
            </a:r>
          </a:p>
          <a:p>
            <a:r>
              <a:rPr lang="fr-CA" dirty="0"/>
              <a:t>Les variables sont réparties </a:t>
            </a:r>
            <a:r>
              <a:rPr lang="fr-CA" dirty="0">
                <a:hlinkClick r:id="rId6"/>
              </a:rPr>
              <a:t>en différents types de données</a:t>
            </a:r>
            <a:r>
              <a:rPr lang="fr-CA" dirty="0"/>
              <a:t> </a:t>
            </a:r>
          </a:p>
          <a:p>
            <a:r>
              <a:rPr lang="fr-CA" dirty="0"/>
              <a:t>PHP n’est pas typé!</a:t>
            </a:r>
          </a:p>
          <a:p>
            <a:endParaRPr lang="fr-CA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dirty="0"/>
              <a:t>PHP: les variables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384DAF7-D6CA-4FBF-9F5F-95749464FD0A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CA" sz="3600" dirty="0"/>
              <a:t>Déclaration</a:t>
            </a:r>
            <a:endParaRPr lang="fr-CA" dirty="0"/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D9A9B4DF-FBD6-4428-BB15-469AC5339389}"/>
              </a:ext>
            </a:extLst>
          </p:cNvPr>
          <p:cNvSpPr>
            <a:spLocks noGrp="1"/>
          </p:cNvSpPr>
          <p:nvPr>
            <p:ph sz="quarter" idx="14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fr-CA" dirty="0"/>
              <a:t>C’est quoi le typage pour une variable?</a:t>
            </a:r>
          </a:p>
        </p:txBody>
      </p:sp>
    </p:spTree>
    <p:extLst>
      <p:ext uri="{BB962C8B-B14F-4D97-AF65-F5344CB8AC3E}">
        <p14:creationId xmlns:p14="http://schemas.microsoft.com/office/powerpoint/2010/main" val="4204114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6B0295AC-7655-49C2-B3BB-8AD1678D4225}"/>
              </a:ext>
            </a:extLst>
          </p:cNvPr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695064" y="2934044"/>
            <a:ext cx="13015627" cy="3947587"/>
          </a:xfrm>
        </p:spPr>
        <p:txBody>
          <a:bodyPr>
            <a:normAutofit/>
          </a:bodyPr>
          <a:lstStyle/>
          <a:p>
            <a:r>
              <a:rPr lang="fr-CA" dirty="0">
                <a:solidFill>
                  <a:srgbClr val="FF0000"/>
                </a:solidFill>
              </a:rPr>
              <a:t>$GLOBALS: </a:t>
            </a:r>
            <a:r>
              <a:rPr lang="fr-CA" dirty="0"/>
              <a:t>tableau des variables.</a:t>
            </a:r>
          </a:p>
          <a:p>
            <a:r>
              <a:rPr lang="fr-CA" dirty="0">
                <a:solidFill>
                  <a:srgbClr val="FF0000"/>
                </a:solidFill>
              </a:rPr>
              <a:t>$_SERVER: </a:t>
            </a:r>
            <a:r>
              <a:rPr lang="fr-CA" dirty="0"/>
              <a:t>variables du serveur Web</a:t>
            </a:r>
          </a:p>
          <a:p>
            <a:r>
              <a:rPr lang="fr-CA" dirty="0">
                <a:solidFill>
                  <a:srgbClr val="FF0000"/>
                </a:solidFill>
              </a:rPr>
              <a:t>$_GET: </a:t>
            </a:r>
            <a:r>
              <a:rPr lang="fr-CA" dirty="0"/>
              <a:t>variables d'une requête HTTP GET</a:t>
            </a:r>
          </a:p>
          <a:p>
            <a:r>
              <a:rPr lang="fr-CA" dirty="0">
                <a:solidFill>
                  <a:srgbClr val="FF0000"/>
                </a:solidFill>
              </a:rPr>
              <a:t>$_POST: </a:t>
            </a:r>
            <a:r>
              <a:rPr lang="fr-CA" dirty="0"/>
              <a:t>variables d'une requête HTTP POST</a:t>
            </a:r>
          </a:p>
          <a:p>
            <a:r>
              <a:rPr lang="fr-CA" dirty="0">
                <a:solidFill>
                  <a:srgbClr val="FF0000"/>
                </a:solidFill>
              </a:rPr>
              <a:t>$_SESSION: </a:t>
            </a:r>
            <a:r>
              <a:rPr lang="fr-CA" dirty="0"/>
              <a:t>variables contenues en session</a:t>
            </a:r>
          </a:p>
          <a:p>
            <a:r>
              <a:rPr lang="fr-CA" dirty="0">
                <a:solidFill>
                  <a:srgbClr val="FF0000"/>
                </a:solidFill>
              </a:rPr>
              <a:t>$_COOKIE: </a:t>
            </a:r>
            <a:r>
              <a:rPr lang="fr-CA" dirty="0"/>
              <a:t>variables contenues dans les cookies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dirty="0"/>
              <a:t>PHP: les variables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384DAF7-D6CA-4FBF-9F5F-95749464FD0A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CA" sz="3600" dirty="0"/>
              <a:t>Variables prédéfinies 1</a:t>
            </a:r>
            <a:endParaRPr lang="fr-CA" dirty="0"/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D9A9B4DF-FBD6-4428-BB15-469AC5339389}"/>
              </a:ext>
            </a:extLst>
          </p:cNvPr>
          <p:cNvSpPr>
            <a:spLocks noGrp="1"/>
          </p:cNvSpPr>
          <p:nvPr>
            <p:ph sz="quarter" idx="14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fr-CA" dirty="0"/>
              <a:t>Que veut dire le terme cookie?</a:t>
            </a:r>
          </a:p>
        </p:txBody>
      </p:sp>
      <p:pic>
        <p:nvPicPr>
          <p:cNvPr id="8194" name="Picture 2" descr="Résultats de recherche d'images pour « cookie monster »">
            <a:extLst>
              <a:ext uri="{FF2B5EF4-FFF2-40B4-BE49-F238E27FC236}">
                <a16:creationId xmlns:a16="http://schemas.microsoft.com/office/drawing/2014/main" id="{A3B756C9-6439-471C-9EE2-7BFC2A662AC9}"/>
              </a:ext>
            </a:extLst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5016" y="5223034"/>
            <a:ext cx="3495675" cy="349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6236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6B0295AC-7655-49C2-B3BB-8AD1678D4225}"/>
              </a:ext>
            </a:extLst>
          </p:cNvPr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CA" b="1" dirty="0"/>
              <a:t>Définition</a:t>
            </a:r>
            <a:r>
              <a:rPr lang="fr-CA" dirty="0"/>
              <a:t>: </a:t>
            </a:r>
            <a:r>
              <a:rPr lang="fr-CA" dirty="0" err="1">
                <a:solidFill>
                  <a:srgbClr val="FF0000"/>
                </a:solidFill>
              </a:rPr>
              <a:t>define</a:t>
            </a:r>
            <a:r>
              <a:rPr lang="fr-CA" dirty="0">
                <a:solidFill>
                  <a:srgbClr val="FF0000"/>
                </a:solidFill>
              </a:rPr>
              <a:t>("FOO", « valeur");</a:t>
            </a:r>
          </a:p>
          <a:p>
            <a:r>
              <a:rPr lang="fr-CA" b="1" dirty="0"/>
              <a:t>Utilisation</a:t>
            </a:r>
            <a:r>
              <a:rPr lang="fr-CA" dirty="0"/>
              <a:t>: </a:t>
            </a:r>
            <a:r>
              <a:rPr lang="fr-CA" dirty="0" err="1">
                <a:solidFill>
                  <a:srgbClr val="FF0000"/>
                </a:solidFill>
              </a:rPr>
              <a:t>echo</a:t>
            </a:r>
            <a:r>
              <a:rPr lang="fr-CA" dirty="0">
                <a:solidFill>
                  <a:srgbClr val="FF0000"/>
                </a:solidFill>
              </a:rPr>
              <a:t> FOO;</a:t>
            </a:r>
          </a:p>
          <a:p>
            <a:r>
              <a:rPr lang="fr-CA" b="1" dirty="0"/>
              <a:t>Normes</a:t>
            </a:r>
            <a:r>
              <a:rPr lang="fr-CA" dirty="0"/>
              <a:t>: toujours en </a:t>
            </a:r>
            <a:r>
              <a:rPr lang="fr-CA" b="1" dirty="0"/>
              <a:t>MAJUSCULES</a:t>
            </a:r>
            <a:r>
              <a:rPr lang="fr-CA" dirty="0"/>
              <a:t> (Sensible à la case)</a:t>
            </a:r>
          </a:p>
          <a:p>
            <a:pPr marL="0" indent="0">
              <a:buNone/>
            </a:pPr>
            <a:endParaRPr lang="fr-CA" dirty="0"/>
          </a:p>
          <a:p>
            <a:r>
              <a:rPr lang="fr-CA" dirty="0"/>
              <a:t>Pas d'affectation possible </a:t>
            </a:r>
            <a:r>
              <a:rPr lang="fr-CA" dirty="0">
                <a:sym typeface="Wingdings" panose="05000000000000000000" pitchFamily="2" charset="2"/>
              </a:rPr>
              <a:t></a:t>
            </a:r>
            <a:r>
              <a:rPr lang="fr-CA" dirty="0"/>
              <a:t> Pas de réservation mémoire</a:t>
            </a:r>
          </a:p>
          <a:p>
            <a:r>
              <a:rPr lang="fr-CA" dirty="0"/>
              <a:t>Idéal pour des paramètres invariants lors de votre projet</a:t>
            </a:r>
          </a:p>
          <a:p>
            <a:pPr lvl="1"/>
            <a:r>
              <a:rPr lang="fr-CA" dirty="0"/>
              <a:t>Utile pour des fichiers de config! </a:t>
            </a:r>
            <a:r>
              <a:rPr lang="fr-CA" dirty="0">
                <a:sym typeface="Wingdings" panose="05000000000000000000" pitchFamily="2" charset="2"/>
              </a:rPr>
              <a:t> </a:t>
            </a:r>
            <a:r>
              <a:rPr lang="fr-CA" b="1" dirty="0"/>
              <a:t>Performance</a:t>
            </a:r>
            <a:r>
              <a:rPr lang="fr-CA" dirty="0"/>
              <a:t>!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dirty="0"/>
              <a:t>PHP: les variables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384DAF7-D6CA-4FBF-9F5F-95749464FD0A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CA" sz="3600" dirty="0"/>
              <a:t>Les constantes</a:t>
            </a:r>
            <a:endParaRPr lang="fr-CA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65C1CE7-8F87-4328-9F2F-2F9B09E53FCE}"/>
              </a:ext>
            </a:extLst>
          </p:cNvPr>
          <p:cNvSpPr>
            <a:spLocks noGrp="1"/>
          </p:cNvSpPr>
          <p:nvPr>
            <p:ph sz="quarter" idx="14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fr-CA" dirty="0"/>
              <a:t>Question quiz: Pourquoi les constantes PHP sont en MAJUSCULES?</a:t>
            </a:r>
          </a:p>
        </p:txBody>
      </p:sp>
    </p:spTree>
    <p:extLst>
      <p:ext uri="{BB962C8B-B14F-4D97-AF65-F5344CB8AC3E}">
        <p14:creationId xmlns:p14="http://schemas.microsoft.com/office/powerpoint/2010/main" val="717904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6B0295AC-7655-49C2-B3BB-8AD1678D4225}"/>
              </a:ext>
            </a:extLst>
          </p:cNvPr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fr-CA" b="1" dirty="0"/>
              <a:t>Affichage</a:t>
            </a:r>
            <a:r>
              <a:rPr lang="fr-CA" dirty="0"/>
              <a:t> d’une variable: </a:t>
            </a:r>
            <a:r>
              <a:rPr lang="fr-CA" dirty="0" err="1">
                <a:solidFill>
                  <a:srgbClr val="FF0000"/>
                </a:solidFill>
              </a:rPr>
              <a:t>echo</a:t>
            </a:r>
            <a:r>
              <a:rPr lang="fr-CA" dirty="0">
                <a:solidFill>
                  <a:srgbClr val="FF0000"/>
                </a:solidFill>
              </a:rPr>
              <a:t> $</a:t>
            </a:r>
            <a:r>
              <a:rPr lang="fr-CA" dirty="0" err="1">
                <a:solidFill>
                  <a:srgbClr val="FF0000"/>
                </a:solidFill>
              </a:rPr>
              <a:t>mavariable</a:t>
            </a:r>
            <a:r>
              <a:rPr lang="fr-CA" dirty="0">
                <a:solidFill>
                  <a:srgbClr val="FF0000"/>
                </a:solidFill>
              </a:rPr>
              <a:t>;</a:t>
            </a:r>
          </a:p>
          <a:p>
            <a:r>
              <a:rPr lang="fr-CA" b="1" dirty="0"/>
              <a:t>Affectation</a:t>
            </a:r>
            <a:r>
              <a:rPr lang="fr-CA" dirty="0"/>
              <a:t> de base: </a:t>
            </a:r>
            <a:r>
              <a:rPr lang="fr-CA" dirty="0">
                <a:solidFill>
                  <a:srgbClr val="FF0000"/>
                </a:solidFill>
              </a:rPr>
              <a:t>$</a:t>
            </a:r>
            <a:r>
              <a:rPr lang="fr-CA" dirty="0" err="1">
                <a:solidFill>
                  <a:srgbClr val="FF0000"/>
                </a:solidFill>
              </a:rPr>
              <a:t>maVariable</a:t>
            </a:r>
            <a:r>
              <a:rPr lang="fr-CA" dirty="0">
                <a:solidFill>
                  <a:srgbClr val="FF0000"/>
                </a:solidFill>
              </a:rPr>
              <a:t> = 'Bob’; </a:t>
            </a:r>
          </a:p>
          <a:p>
            <a:pPr lvl="1"/>
            <a:r>
              <a:rPr lang="fr-CA" b="1" dirty="0"/>
              <a:t>Recommandation: </a:t>
            </a:r>
            <a:r>
              <a:rPr lang="fr-CA" dirty="0"/>
              <a:t>faites-le toujours en haut de votre code.</a:t>
            </a:r>
          </a:p>
          <a:p>
            <a:r>
              <a:rPr lang="fr-CA" dirty="0"/>
              <a:t>Pour concaténer en PHP, on utilise le point </a:t>
            </a:r>
            <a:r>
              <a:rPr lang="fr-CA" b="1" dirty="0">
                <a:solidFill>
                  <a:srgbClr val="FF0000"/>
                </a:solidFill>
              </a:rPr>
              <a:t>« . »</a:t>
            </a:r>
          </a:p>
          <a:p>
            <a:pPr lvl="1"/>
            <a:r>
              <a:rPr lang="fr-CA" b="1" dirty="0" err="1">
                <a:solidFill>
                  <a:srgbClr val="FF0000"/>
                </a:solidFill>
              </a:rPr>
              <a:t>echo</a:t>
            </a:r>
            <a:r>
              <a:rPr lang="fr-CA" b="1" dirty="0">
                <a:solidFill>
                  <a:srgbClr val="FF0000"/>
                </a:solidFill>
              </a:rPr>
              <a:t> $</a:t>
            </a:r>
            <a:r>
              <a:rPr lang="fr-CA" b="1" dirty="0" err="1">
                <a:solidFill>
                  <a:srgbClr val="FF0000"/>
                </a:solidFill>
              </a:rPr>
              <a:t>prenom</a:t>
            </a:r>
            <a:r>
              <a:rPr lang="fr-CA" b="1" dirty="0">
                <a:solidFill>
                  <a:srgbClr val="FF0000"/>
                </a:solidFill>
              </a:rPr>
              <a:t>.’  ’.$nom</a:t>
            </a:r>
          </a:p>
          <a:p>
            <a:pPr lvl="1"/>
            <a:endParaRPr lang="fr-CA" b="1" dirty="0"/>
          </a:p>
          <a:p>
            <a:r>
              <a:rPr lang="fr-CA" b="1" dirty="0"/>
              <a:t>Opérateur d'identité: T</a:t>
            </a:r>
            <a:r>
              <a:rPr lang="fr-CA" dirty="0"/>
              <a:t>este la valeur ET le type </a:t>
            </a:r>
            <a:r>
              <a:rPr lang="fr-CA" dirty="0">
                <a:sym typeface="Wingdings" panose="05000000000000000000" pitchFamily="2" charset="2"/>
              </a:rPr>
              <a:t> === </a:t>
            </a:r>
          </a:p>
          <a:p>
            <a:pPr lvl="1"/>
            <a:r>
              <a:rPr lang="fr-CA" b="1" dirty="0">
                <a:sym typeface="Wingdings" panose="05000000000000000000" pitchFamily="2" charset="2"/>
              </a:rPr>
              <a:t>Recommandation</a:t>
            </a:r>
            <a:r>
              <a:rPr lang="fr-CA" dirty="0">
                <a:sym typeface="Wingdings" panose="05000000000000000000" pitchFamily="2" charset="2"/>
              </a:rPr>
              <a:t>: Tous vos if avec cet opérateur</a:t>
            </a:r>
          </a:p>
          <a:p>
            <a:pPr marL="650229" lvl="1" indent="0">
              <a:buNone/>
            </a:pPr>
            <a:endParaRPr lang="fr-CA" dirty="0"/>
          </a:p>
          <a:p>
            <a:endParaRPr lang="fr-CA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384DAF7-D6CA-4FBF-9F5F-95749464FD0A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sz="3600" dirty="0"/>
              <a:t>Opérations</a:t>
            </a:r>
            <a:endParaRPr lang="fr-CA" dirty="0"/>
          </a:p>
          <a:p>
            <a:endParaRPr lang="fr-CA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CA" dirty="0"/>
              <a:t>PHP: les variables</a:t>
            </a:r>
          </a:p>
        </p:txBody>
      </p:sp>
    </p:spTree>
    <p:extLst>
      <p:ext uri="{BB962C8B-B14F-4D97-AF65-F5344CB8AC3E}">
        <p14:creationId xmlns:p14="http://schemas.microsoft.com/office/powerpoint/2010/main" val="15245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fr-CA" dirty="0"/>
              <a:t>PHP: Les </a:t>
            </a:r>
            <a:br>
              <a:rPr lang="fr-CA" dirty="0"/>
            </a:br>
            <a:r>
              <a:rPr lang="fr-CA" dirty="0"/>
              <a:t>fonctions</a:t>
            </a:r>
          </a:p>
        </p:txBody>
      </p:sp>
      <p:sp>
        <p:nvSpPr>
          <p:cNvPr id="5" name="Sous-titre 4">
            <a:extLst>
              <a:ext uri="{FF2B5EF4-FFF2-40B4-BE49-F238E27FC236}">
                <a16:creationId xmlns:a16="http://schemas.microsoft.com/office/drawing/2014/main" id="{C434E26E-B5CA-4597-AC79-85B5C5DEF9D7}"/>
              </a:ext>
            </a:extLst>
          </p:cNvPr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F273122A-8EFF-4D65-9043-A2887A9316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355" y="2572544"/>
            <a:ext cx="4584618" cy="5721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6695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695064" y="3072838"/>
            <a:ext cx="12799603" cy="5908418"/>
          </a:xfrm>
        </p:spPr>
        <p:txBody>
          <a:bodyPr/>
          <a:lstStyle/>
          <a:p>
            <a:r>
              <a:rPr lang="fr-CA" dirty="0"/>
              <a:t>Très semblable à C#</a:t>
            </a:r>
          </a:p>
          <a:p>
            <a:pPr marL="650229" lvl="1" indent="0">
              <a:buNone/>
            </a:pPr>
            <a:r>
              <a:rPr lang="fr-CA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function</a:t>
            </a:r>
            <a:r>
              <a:rPr lang="fr-CA" dirty="0">
                <a:solidFill>
                  <a:schemeClr val="tx2">
                    <a:lumMod val="60000"/>
                    <a:lumOff val="40000"/>
                  </a:schemeClr>
                </a:solidFill>
              </a:rPr>
              <a:t> </a:t>
            </a:r>
            <a:r>
              <a:rPr lang="fr-CA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enCelsius</a:t>
            </a:r>
            <a:r>
              <a:rPr lang="fr-CA" dirty="0">
                <a:solidFill>
                  <a:schemeClr val="tx2">
                    <a:lumMod val="60000"/>
                    <a:lumOff val="40000"/>
                  </a:schemeClr>
                </a:solidFill>
              </a:rPr>
              <a:t>($fahrenheit) {</a:t>
            </a:r>
            <a:br>
              <a:rPr lang="fr-CA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fr-CA" dirty="0">
                <a:solidFill>
                  <a:schemeClr val="tx2">
                    <a:lumMod val="60000"/>
                    <a:lumOff val="40000"/>
                  </a:schemeClr>
                </a:solidFill>
              </a:rPr>
              <a:t>    return (5/9) * ($fahrenheit-32);</a:t>
            </a:r>
            <a:br>
              <a:rPr lang="fr-CA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fr-CA" dirty="0">
                <a:solidFill>
                  <a:schemeClr val="tx2">
                    <a:lumMod val="60000"/>
                    <a:lumOff val="40000"/>
                  </a:schemeClr>
                </a:solidFill>
              </a:rPr>
              <a:t>}</a:t>
            </a:r>
            <a:br>
              <a:rPr lang="fr-CA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fr-CA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echo </a:t>
            </a:r>
            <a:r>
              <a:rPr lang="fr-CA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enCelsius</a:t>
            </a:r>
            <a:r>
              <a:rPr lang="fr-CA" dirty="0">
                <a:solidFill>
                  <a:schemeClr val="tx2">
                    <a:lumMod val="60000"/>
                    <a:lumOff val="40000"/>
                  </a:schemeClr>
                </a:solidFill>
              </a:rPr>
              <a:t>(77);</a:t>
            </a:r>
          </a:p>
          <a:p>
            <a:r>
              <a:rPr lang="fr-CA" dirty="0"/>
              <a:t>Utilisation lors d’affectations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>
                <a:solidFill>
                  <a:srgbClr val="0070C0"/>
                </a:solidFill>
              </a:rPr>
              <a:t>$</a:t>
            </a:r>
            <a:r>
              <a:rPr lang="en-US" dirty="0" err="1">
                <a:solidFill>
                  <a:srgbClr val="0070C0"/>
                </a:solidFill>
              </a:rPr>
              <a:t>texte</a:t>
            </a:r>
            <a:r>
              <a:rPr lang="en-US" dirty="0">
                <a:solidFill>
                  <a:srgbClr val="0070C0"/>
                </a:solidFill>
              </a:rPr>
              <a:t> = “La temperature </a:t>
            </a:r>
            <a:r>
              <a:rPr lang="en-US" dirty="0" err="1">
                <a:solidFill>
                  <a:srgbClr val="0070C0"/>
                </a:solidFill>
              </a:rPr>
              <a:t>est</a:t>
            </a:r>
            <a:r>
              <a:rPr lang="en-US" dirty="0">
                <a:solidFill>
                  <a:srgbClr val="0070C0"/>
                </a:solidFill>
              </a:rPr>
              <a:t> de " . </a:t>
            </a:r>
            <a:r>
              <a:rPr lang="en-US" dirty="0" err="1">
                <a:solidFill>
                  <a:srgbClr val="0070C0"/>
                </a:solidFill>
              </a:rPr>
              <a:t>enCelsius</a:t>
            </a:r>
            <a:r>
              <a:rPr lang="en-US" dirty="0">
                <a:solidFill>
                  <a:srgbClr val="0070C0"/>
                </a:solidFill>
              </a:rPr>
              <a:t>(77) . " Celsius";</a:t>
            </a:r>
            <a:endParaRPr lang="fr-CA" dirty="0">
              <a:solidFill>
                <a:srgbClr val="0070C0"/>
              </a:solidFill>
            </a:endParaRPr>
          </a:p>
          <a:p>
            <a:r>
              <a:rPr lang="fr-CA" dirty="0">
                <a:hlinkClick r:id="rId5"/>
              </a:rPr>
              <a:t>Plus d’infos ici</a:t>
            </a:r>
            <a:endParaRPr lang="fr-CA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384DAF7-D6CA-4FBF-9F5F-95749464FD0A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sz="3600" dirty="0"/>
              <a:t>La base</a:t>
            </a:r>
            <a:endParaRPr lang="fr-CA" dirty="0"/>
          </a:p>
          <a:p>
            <a:endParaRPr lang="fr-CA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fr-CA" dirty="0"/>
              <a:t>PHP: Les fonctions</a:t>
            </a:r>
          </a:p>
        </p:txBody>
      </p:sp>
    </p:spTree>
    <p:extLst>
      <p:ext uri="{BB962C8B-B14F-4D97-AF65-F5344CB8AC3E}">
        <p14:creationId xmlns:p14="http://schemas.microsoft.com/office/powerpoint/2010/main" val="1872512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Fonctions PHP natives</a:t>
            </a:r>
          </a:p>
          <a:p>
            <a:pPr lvl="1"/>
            <a:r>
              <a:rPr lang="fr-CA" dirty="0"/>
              <a:t>die(), var_dump(), mais il y en a </a:t>
            </a:r>
            <a:r>
              <a:rPr lang="fr-CA" dirty="0">
                <a:hlinkClick r:id="rId5"/>
              </a:rPr>
              <a:t>une tonne</a:t>
            </a:r>
            <a:r>
              <a:rPr lang="fr-CA" dirty="0"/>
              <a:t>!</a:t>
            </a:r>
          </a:p>
          <a:p>
            <a:r>
              <a:rPr lang="fr-CA" dirty="0"/>
              <a:t>En sous-groupe:</a:t>
            </a:r>
          </a:p>
          <a:p>
            <a:pPr lvl="1"/>
            <a:r>
              <a:rPr lang="fr-CA" dirty="0">
                <a:hlinkClick r:id="rId6"/>
              </a:rPr>
              <a:t>Affecte le comportement de PHP</a:t>
            </a:r>
            <a:endParaRPr lang="fr-CA" dirty="0"/>
          </a:p>
          <a:p>
            <a:pPr lvl="1"/>
            <a:r>
              <a:rPr lang="fr-CA" dirty="0">
                <a:hlinkClick r:id="rId7"/>
              </a:rPr>
              <a:t>Extensions sur l'archivage et la compression</a:t>
            </a:r>
            <a:endParaRPr lang="fr-CA" dirty="0"/>
          </a:p>
          <a:p>
            <a:pPr lvl="1"/>
            <a:r>
              <a:rPr lang="fr-CA" dirty="0">
                <a:hlinkClick r:id="rId8"/>
              </a:rPr>
              <a:t>Extensions sur les bases de données</a:t>
            </a:r>
            <a:endParaRPr lang="fr-CA" dirty="0"/>
          </a:p>
          <a:p>
            <a:pPr lvl="1"/>
            <a:r>
              <a:rPr lang="fr-CA" dirty="0">
                <a:hlinkClick r:id="rId9"/>
              </a:rPr>
              <a:t>Génération et traitement des images</a:t>
            </a:r>
            <a:endParaRPr lang="fr-CA" dirty="0"/>
          </a:p>
          <a:p>
            <a:pPr lvl="1"/>
            <a:r>
              <a:rPr lang="fr-CA" dirty="0">
                <a:hlinkClick r:id="rId10"/>
              </a:rPr>
              <a:t>Extensions relatives aux emails</a:t>
            </a:r>
            <a:endParaRPr lang="fr-CA" dirty="0"/>
          </a:p>
          <a:p>
            <a:pPr lvl="1"/>
            <a:r>
              <a:rPr lang="fr-CA" dirty="0">
                <a:hlinkClick r:id="rId11"/>
              </a:rPr>
              <a:t>Autres extensions basiques</a:t>
            </a:r>
            <a:endParaRPr lang="fr-CA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384DAF7-D6CA-4FBF-9F5F-95749464FD0A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sz="3600" dirty="0"/>
              <a:t>Les fonctions internes</a:t>
            </a:r>
            <a:endParaRPr lang="fr-CA" dirty="0"/>
          </a:p>
          <a:p>
            <a:endParaRPr lang="fr-CA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CA" dirty="0"/>
              <a:t>PHP: Les autres concepts</a:t>
            </a:r>
          </a:p>
        </p:txBody>
      </p:sp>
    </p:spTree>
    <p:extLst>
      <p:ext uri="{BB962C8B-B14F-4D97-AF65-F5344CB8AC3E}">
        <p14:creationId xmlns:p14="http://schemas.microsoft.com/office/powerpoint/2010/main" val="14095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altLang="fr-FR" dirty="0">
                <a:sym typeface="Copperplate" charset="0"/>
              </a:rPr>
              <a:t>Conclusion</a:t>
            </a:r>
            <a:endParaRPr lang="fr-CA" dirty="0"/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D52BE19E-6CB0-4375-BCBA-F84A97BE1D8C}" type="slidenum">
              <a:rPr lang="fr-FR" altLang="fr-FR" smtClean="0"/>
              <a:pPr>
                <a:defRPr/>
              </a:pPr>
              <a:t>19</a:t>
            </a:fld>
            <a:endParaRPr lang="fr-FR" alt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fld id="{8A406863-51AF-42C4-AE4F-ADD44FC593DD}" type="datetime1">
              <a:rPr lang="fr-CA" smtClean="0"/>
              <a:t>2024-02-05</a:t>
            </a:fld>
            <a:endParaRPr lang="en-US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fr-CA" dirty="0"/>
              <a:t>Programmation Web - 420-V20-SF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2591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Introduction</a:t>
            </a:r>
          </a:p>
        </p:txBody>
      </p:sp>
      <p:sp>
        <p:nvSpPr>
          <p:cNvPr id="2" name="Sous-titre 1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D52BE19E-6CB0-4375-BCBA-F84A97BE1D8C}" type="slidenum">
              <a:rPr lang="fr-FR" altLang="fr-FR" smtClean="0"/>
              <a:pPr>
                <a:defRPr/>
              </a:pPr>
              <a:t>2</a:t>
            </a:fld>
            <a:endParaRPr lang="fr-FR" alt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fld id="{BEF99308-B51D-48BB-8293-2F9B13A14B64}" type="datetime1">
              <a:rPr lang="fr-CA" smtClean="0"/>
              <a:t>2024-02-05</a:t>
            </a:fld>
            <a:endParaRPr lang="en-US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fr-CA" dirty="0"/>
              <a:t>Programmation Web - 420-V20-SF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9643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>
          <a:xfrm>
            <a:off x="695064" y="3072838"/>
            <a:ext cx="12226746" cy="5908418"/>
          </a:xfrm>
        </p:spPr>
        <p:txBody>
          <a:bodyPr>
            <a:normAutofit/>
          </a:bodyPr>
          <a:lstStyle/>
          <a:p>
            <a:pPr marL="514350" indent="-514350" eaLnBrk="1" hangingPunct="1">
              <a:spcBef>
                <a:spcPts val="1800"/>
              </a:spcBef>
              <a:buClrTx/>
              <a:buSzTx/>
              <a:buFont typeface="+mj-lt"/>
              <a:buAutoNum type="arabicPeriod"/>
            </a:pPr>
            <a:r>
              <a:rPr lang="fr-FR" altLang="fr-FR" dirty="0">
                <a:sym typeface="Palatino" charset="0"/>
              </a:rPr>
              <a:t>Le PHP touche le côté transactionnel d’une page HTML et va générer du HTML au besoin</a:t>
            </a:r>
          </a:p>
          <a:p>
            <a:pPr marL="514350" indent="-514350">
              <a:spcBef>
                <a:spcPts val="1800"/>
              </a:spcBef>
              <a:buClrTx/>
              <a:buSzTx/>
              <a:buFont typeface="+mj-lt"/>
              <a:buAutoNum type="arabicPeriod"/>
            </a:pPr>
            <a:r>
              <a:rPr lang="fr-FR" altLang="fr-FR" dirty="0">
                <a:sym typeface="Palatino" charset="0"/>
              </a:rPr>
              <a:t>On doit l’utiliser sur un serveur Apache et qui a PHP d’installé</a:t>
            </a:r>
          </a:p>
          <a:p>
            <a:pPr marL="514350" indent="-514350">
              <a:spcBef>
                <a:spcPts val="1800"/>
              </a:spcBef>
              <a:buClrTx/>
              <a:buSzTx/>
              <a:buFont typeface="+mj-lt"/>
              <a:buAutoNum type="arabicPeriod"/>
            </a:pPr>
            <a:r>
              <a:rPr lang="fr-FR" altLang="fr-FR" dirty="0">
                <a:sym typeface="Palatino" charset="0"/>
              </a:rPr>
              <a:t>L’utilisation des variables et la syntaxe sont quand même différentes de C#</a:t>
            </a:r>
          </a:p>
          <a:p>
            <a:pPr marL="514350" indent="-514350">
              <a:spcBef>
                <a:spcPts val="1800"/>
              </a:spcBef>
              <a:buClrTx/>
              <a:buSzTx/>
              <a:buFont typeface="+mj-lt"/>
              <a:buAutoNum type="arabicPeriod"/>
            </a:pPr>
            <a:r>
              <a:rPr lang="fr-FR" altLang="fr-FR" dirty="0">
                <a:sym typeface="Palatino" charset="0"/>
              </a:rPr>
              <a:t>Pour fonctionner, la page doit avoir l’extension .</a:t>
            </a:r>
            <a:r>
              <a:rPr lang="fr-FR" altLang="fr-FR" dirty="0" err="1">
                <a:sym typeface="Palatino" charset="0"/>
              </a:rPr>
              <a:t>php</a:t>
            </a:r>
            <a:r>
              <a:rPr lang="fr-FR" altLang="fr-FR" dirty="0">
                <a:sym typeface="Palatino" charset="0"/>
              </a:rPr>
              <a:t>  et les balises PHP présentes</a:t>
            </a:r>
          </a:p>
          <a:p>
            <a:pPr marL="568951" lvl="1" indent="0">
              <a:spcBef>
                <a:spcPts val="1800"/>
              </a:spcBef>
              <a:buClrTx/>
              <a:buSzTx/>
              <a:buNone/>
            </a:pPr>
            <a:endParaRPr lang="fr-FR" altLang="fr-FR" dirty="0">
              <a:sym typeface="Palatino" charset="0"/>
            </a:endParaRPr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fr-CA" dirty="0"/>
              <a:t>À retenir</a:t>
            </a:r>
          </a:p>
        </p:txBody>
      </p:sp>
      <p:sp>
        <p:nvSpPr>
          <p:cNvPr id="27652" name="Rectangle 1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pPr eaLnBrk="1" hangingPunct="1"/>
            <a:r>
              <a:rPr lang="fr-CA" altLang="fr-FR" dirty="0">
                <a:sym typeface="Copperplate" charset="0"/>
              </a:rPr>
              <a:t>Conclusion</a:t>
            </a:r>
            <a:endParaRPr lang="fr-CA" altLang="fr-FR" sz="6400" dirty="0">
              <a:solidFill>
                <a:srgbClr val="000000"/>
              </a:solidFill>
              <a:latin typeface="Copperplate" charset="0"/>
              <a:ea typeface="Copperplate" charset="0"/>
              <a:cs typeface="Copperplate" charset="0"/>
              <a:sym typeface="Copperplate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6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fld id="{EB10E54C-FCFD-4C7D-94E2-7EB06B64DD40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4"/>
            <p:custDataLst>
              <p:tags r:id="rId5"/>
            </p:custDataLst>
          </p:nvPr>
        </p:nvSpPr>
        <p:spPr/>
        <p:txBody>
          <a:bodyPr/>
          <a:lstStyle/>
          <a:p>
            <a:pPr>
              <a:defRPr/>
            </a:pPr>
            <a:fld id="{FA20D5EC-E1DB-43AF-B304-0A2A8FE718B0}" type="datetime1">
              <a:rPr lang="fr-CA" smtClean="0"/>
              <a:t>2024-02-05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  <p:custDataLst>
              <p:tags r:id="rId6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fr-CA" dirty="0"/>
              <a:t>Programmation Web - 420-V20-SF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84847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fld id="{B6016A98-05E5-4651-8084-BA312C5C95BA}" type="datetime1">
              <a:rPr lang="fr-CA" smtClean="0"/>
              <a:t>2024-02-05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fr-CA" dirty="0"/>
              <a:t>Programmation Web - 420-V20-SF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EB10E54C-FCFD-4C7D-94E2-7EB06B64DD40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3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fr-CA" dirty="0"/>
              <a:t>Remerciements</a:t>
            </a:r>
          </a:p>
        </p:txBody>
      </p:sp>
      <p:sp>
        <p:nvSpPr>
          <p:cNvPr id="27652" name="Rectangle 1"/>
          <p:cNvSpPr>
            <a:spLocks noGrp="1" noChangeArrowheads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/>
          <a:p>
            <a:pPr eaLnBrk="1" hangingPunct="1"/>
            <a:r>
              <a:rPr lang="fr-CA" altLang="fr-FR" dirty="0">
                <a:sym typeface="Copperplate" charset="0"/>
              </a:rPr>
              <a:t>Conclusion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57AE97D-3AB4-404D-A8E8-05B18252F839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-22731" y="3172498"/>
            <a:ext cx="14198906" cy="55092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CA" sz="88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</a:rPr>
              <a:t>&lt;?</a:t>
            </a:r>
            <a:r>
              <a:rPr lang="fr-CA" sz="8800" b="1" dirty="0" err="1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</a:rPr>
              <a:t>php</a:t>
            </a:r>
            <a:r>
              <a:rPr lang="fr-CA" sz="88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</a:rPr>
              <a:t> $</a:t>
            </a:r>
            <a:r>
              <a:rPr lang="fr-CA" sz="8800" b="1" dirty="0" err="1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</a:rPr>
              <a:t>motFin</a:t>
            </a:r>
            <a:r>
              <a:rPr lang="fr-CA" sz="88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</a:rPr>
              <a:t> = </a:t>
            </a:r>
          </a:p>
          <a:p>
            <a:pPr algn="ctr"/>
            <a:r>
              <a:rPr lang="fr-CA" sz="88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</a:rPr>
              <a:t>«Merci de votre participation!»</a:t>
            </a:r>
          </a:p>
          <a:p>
            <a:pPr algn="ctr"/>
            <a:r>
              <a:rPr lang="fr-CA" sz="8800" b="1" dirty="0" err="1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</a:rPr>
              <a:t>echo</a:t>
            </a:r>
            <a:r>
              <a:rPr lang="fr-CA" sz="88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</a:rPr>
              <a:t> $</a:t>
            </a:r>
            <a:r>
              <a:rPr lang="fr-CA" sz="8800" b="1" dirty="0" err="1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</a:rPr>
              <a:t>motFin</a:t>
            </a:r>
            <a:r>
              <a:rPr lang="fr-CA" sz="88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</a:rPr>
              <a:t>; ?&gt;</a:t>
            </a:r>
          </a:p>
        </p:txBody>
      </p:sp>
    </p:spTree>
    <p:extLst>
      <p:ext uri="{BB962C8B-B14F-4D97-AF65-F5344CB8AC3E}">
        <p14:creationId xmlns:p14="http://schemas.microsoft.com/office/powerpoint/2010/main" val="114313816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>
          <a:xfrm>
            <a:off x="971550" y="3040063"/>
            <a:ext cx="12226925" cy="2882900"/>
          </a:xfrm>
        </p:spPr>
        <p:txBody>
          <a:bodyPr>
            <a:normAutofit/>
          </a:bodyPr>
          <a:lstStyle/>
          <a:p>
            <a:pPr marL="1504950" indent="-742950" eaLnBrk="1" hangingPunct="1">
              <a:spcBef>
                <a:spcPts val="3000"/>
              </a:spcBef>
              <a:buClrTx/>
              <a:buSzPct val="100000"/>
              <a:buFont typeface="+mj-lt"/>
              <a:buAutoNum type="arabicPeriod"/>
            </a:pPr>
            <a:r>
              <a:rPr lang="fr-FR" altLang="fr-FR" dirty="0">
                <a:sym typeface="Palatino" charset="0"/>
              </a:rPr>
              <a:t>Introduction</a:t>
            </a:r>
          </a:p>
          <a:p>
            <a:pPr marL="1504950" indent="-742950" eaLnBrk="1" hangingPunct="1">
              <a:spcBef>
                <a:spcPts val="3000"/>
              </a:spcBef>
              <a:buClrTx/>
              <a:buSzPct val="100000"/>
              <a:buFont typeface="+mj-lt"/>
              <a:buAutoNum type="arabicPeriod"/>
            </a:pPr>
            <a:r>
              <a:rPr lang="fr-FR" altLang="fr-FR" dirty="0">
                <a:sym typeface="Palatino" charset="0"/>
              </a:rPr>
              <a:t>Présentation de PHP</a:t>
            </a:r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/>
        <p:txBody>
          <a:bodyPr rtlCol="0"/>
          <a:lstStyle/>
          <a:p>
            <a:pPr defTabSz="650230" eaLnBrk="1" fontAlgn="auto" hangingPunct="1">
              <a:spcBef>
                <a:spcPts val="1422"/>
              </a:spcBef>
              <a:spcAft>
                <a:spcPts val="0"/>
              </a:spcAft>
              <a:defRPr/>
            </a:pPr>
            <a:r>
              <a:rPr lang="fr-CA" dirty="0"/>
              <a:t>Déroulement du cours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/>
        <p:txBody>
          <a:bodyPr rtlCol="0">
            <a:normAutofit/>
          </a:bodyPr>
          <a:lstStyle/>
          <a:p>
            <a:pPr defTabSz="650230" eaLnBrk="1" fontAlgn="auto" hangingPunct="1">
              <a:spcAft>
                <a:spcPts val="0"/>
              </a:spcAft>
              <a:defRPr/>
            </a:pPr>
            <a:r>
              <a:rPr lang="fr-FR" altLang="fr-FR" dirty="0">
                <a:sym typeface="Copperplate" charset="0"/>
              </a:rPr>
              <a:t>Introduction</a:t>
            </a:r>
            <a:endParaRPr lang="fr-FR" altLang="fr-FR" sz="6400" dirty="0">
              <a:solidFill>
                <a:srgbClr val="000000"/>
              </a:solidFill>
              <a:latin typeface="Copperplate" charset="0"/>
              <a:ea typeface="Copperplate" charset="0"/>
              <a:cs typeface="Copperplate" charset="0"/>
              <a:sym typeface="Copperplate" charset="0"/>
            </a:endParaRPr>
          </a:p>
        </p:txBody>
      </p:sp>
      <p:sp>
        <p:nvSpPr>
          <p:cNvPr id="19461" name="Rectangle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93429" y="7429028"/>
            <a:ext cx="13467158" cy="135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287463" indent="-525463" defTabSz="649288">
              <a:spcBef>
                <a:spcPts val="1425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3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1055688" indent="-404813" defTabSz="649288">
              <a:spcBef>
                <a:spcPts val="1425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32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624013" indent="-323850" defTabSz="649288">
              <a:spcBef>
                <a:spcPts val="1425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32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2274888" indent="-323850" defTabSz="649288">
              <a:spcBef>
                <a:spcPts val="1425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3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925763" indent="-323850" defTabSz="649288">
              <a:spcBef>
                <a:spcPts val="1425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3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3382963" indent="-323850" defTabSz="649288" eaLnBrk="0" fontAlgn="base" hangingPunct="0">
              <a:spcBef>
                <a:spcPts val="1425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3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3840163" indent="-323850" defTabSz="649288" eaLnBrk="0" fontAlgn="base" hangingPunct="0">
              <a:spcBef>
                <a:spcPts val="1425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3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4297363" indent="-323850" defTabSz="649288" eaLnBrk="0" fontAlgn="base" hangingPunct="0">
              <a:spcBef>
                <a:spcPts val="1425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3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4754563" indent="-323850" defTabSz="649288" eaLnBrk="0" fontAlgn="base" hangingPunct="0">
              <a:spcBef>
                <a:spcPts val="1425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3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marL="731509" indent="-731509">
              <a:buFont typeface="+mj-lt"/>
              <a:buAutoNum type="arabicPeriod"/>
            </a:pPr>
            <a:r>
              <a:rPr lang="fr-CA" dirty="0"/>
              <a:t>Connaître la base de PHP et de la programmation serveur</a:t>
            </a:r>
          </a:p>
          <a:p>
            <a:pPr marL="731509" indent="-731509">
              <a:buFont typeface="+mj-lt"/>
              <a:buAutoNum type="arabicPeriod"/>
            </a:pPr>
            <a:r>
              <a:rPr lang="fr-CA" dirty="0"/>
              <a:t>Mettre en pratique PHP</a:t>
            </a:r>
          </a:p>
        </p:txBody>
      </p:sp>
      <p:sp>
        <p:nvSpPr>
          <p:cNvPr id="6" name="Espace réservé du texte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593850" y="6100763"/>
            <a:ext cx="11596688" cy="8429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3982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56623" indent="-406394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625575" indent="-325115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2275804" indent="-325115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926034" indent="-325115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576264" indent="-325115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707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4226494" indent="-325115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707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876724" indent="-325115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707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5526954" indent="-325115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707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defRPr/>
            </a:pPr>
            <a:r>
              <a:rPr lang="fr-CA" dirty="0"/>
              <a:t>Objectifs</a:t>
            </a:r>
          </a:p>
        </p:txBody>
      </p:sp>
      <p:pic>
        <p:nvPicPr>
          <p:cNvPr id="19463" name="Picture 2" descr="Résultats de recherche d'images pour « target »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725" y="5909791"/>
            <a:ext cx="1519237" cy="151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6"/>
            <p:custDataLst>
              <p:tags r:id="rId7"/>
            </p:custDataLst>
          </p:nvPr>
        </p:nvSpPr>
        <p:spPr/>
        <p:txBody>
          <a:bodyPr/>
          <a:lstStyle/>
          <a:p>
            <a:pPr>
              <a:defRPr/>
            </a:pPr>
            <a:fld id="{EB10E54C-FCFD-4C7D-94E2-7EB06B64DD40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4"/>
            <p:custDataLst>
              <p:tags r:id="rId8"/>
            </p:custDataLst>
          </p:nvPr>
        </p:nvSpPr>
        <p:spPr/>
        <p:txBody>
          <a:bodyPr/>
          <a:lstStyle/>
          <a:p>
            <a:pPr>
              <a:defRPr/>
            </a:pPr>
            <a:fld id="{1D411236-904F-4A19-902B-FAA581498723}" type="datetime1">
              <a:rPr lang="fr-CA" smtClean="0"/>
              <a:t>2024-02-05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  <p:custDataLst>
              <p:tags r:id="rId9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fr-CA" dirty="0"/>
              <a:t>Programmation Web - 420-V20-SF</a:t>
            </a:r>
            <a:endParaRPr lang="en-US" dirty="0"/>
          </a:p>
        </p:txBody>
      </p:sp>
      <p:pic>
        <p:nvPicPr>
          <p:cNvPr id="3074" name="Picture 2" descr="Résultats de recherche d'images pour « php meme »">
            <a:extLst>
              <a:ext uri="{FF2B5EF4-FFF2-40B4-BE49-F238E27FC236}">
                <a16:creationId xmlns:a16="http://schemas.microsoft.com/office/drawing/2014/main" id="{6FEA54D0-576E-417D-9673-5491F8352341}"/>
              </a:ext>
            </a:extLst>
          </p:cNvPr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2902" y="3283744"/>
            <a:ext cx="487680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459948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build="p"/>
      <p:bldP spid="19461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fr-CA" dirty="0"/>
              <a:t>PHP = </a:t>
            </a:r>
            <a:r>
              <a:rPr lang="fr-CA" b="1" dirty="0"/>
              <a:t>PHP</a:t>
            </a:r>
            <a:r>
              <a:rPr lang="fr-CA" dirty="0"/>
              <a:t> </a:t>
            </a:r>
            <a:r>
              <a:rPr lang="fr-CA" dirty="0" err="1"/>
              <a:t>Hypertext</a:t>
            </a:r>
            <a:r>
              <a:rPr lang="fr-CA" dirty="0"/>
              <a:t> </a:t>
            </a:r>
            <a:r>
              <a:rPr lang="fr-CA" dirty="0" err="1"/>
              <a:t>Preprocessor</a:t>
            </a:r>
            <a:r>
              <a:rPr lang="fr-CA" dirty="0"/>
              <a:t> (récursif)</a:t>
            </a:r>
          </a:p>
          <a:p>
            <a:r>
              <a:rPr lang="fr-CA" dirty="0"/>
              <a:t>Langage de programmation qui est assez différent de C#</a:t>
            </a:r>
          </a:p>
          <a:p>
            <a:r>
              <a:rPr lang="fr-CA" dirty="0"/>
              <a:t>Il est complémentaire aux autres technos, mais surtout </a:t>
            </a:r>
            <a:r>
              <a:rPr lang="fr-CA" b="1" dirty="0"/>
              <a:t>HTML</a:t>
            </a:r>
          </a:p>
          <a:p>
            <a:r>
              <a:rPr lang="fr-CA" dirty="0"/>
              <a:t>Il permet les opérations </a:t>
            </a:r>
            <a:r>
              <a:rPr lang="fr-CA" b="1" dirty="0"/>
              <a:t>transactionnelles</a:t>
            </a:r>
          </a:p>
          <a:p>
            <a:r>
              <a:rPr lang="fr-CA" dirty="0"/>
              <a:t>C’est un langage interprété par le serveur!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dirty="0"/>
              <a:t>Introduction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066081B2-96BC-4E9F-B125-9FA2A21CC68C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CA" dirty="0"/>
              <a:t>Qu’est-ce que le PHP?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B1291BEB-83D6-43D1-9D4A-A385918AED6B}"/>
              </a:ext>
            </a:extLst>
          </p:cNvPr>
          <p:cNvSpPr>
            <a:spLocks noGrp="1"/>
          </p:cNvSpPr>
          <p:nvPr>
            <p:ph sz="quarter" idx="14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fr-CA" dirty="0"/>
              <a:t>Que pensez-vous que le serveur fait concrètement avec le PHP?</a:t>
            </a:r>
          </a:p>
        </p:txBody>
      </p:sp>
    </p:spTree>
    <p:extLst>
      <p:ext uri="{BB962C8B-B14F-4D97-AF65-F5344CB8AC3E}">
        <p14:creationId xmlns:p14="http://schemas.microsoft.com/office/powerpoint/2010/main" val="417073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7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fr-CA" dirty="0"/>
              <a:t>Il permet d’effectuer des opérations sur une page en tant qu’usager</a:t>
            </a:r>
          </a:p>
          <a:p>
            <a:r>
              <a:rPr lang="fr-CA" dirty="0"/>
              <a:t>Il permet de rendre dynamique une page une page</a:t>
            </a:r>
          </a:p>
          <a:p>
            <a:pPr lvl="1"/>
            <a:r>
              <a:rPr lang="fr-CA" dirty="0"/>
              <a:t>Permets de générer du HTML (</a:t>
            </a:r>
            <a:r>
              <a:rPr lang="fr-CA" strike="sngStrik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 statique</a:t>
            </a:r>
            <a:r>
              <a:rPr lang="fr-CA" dirty="0"/>
              <a:t>)</a:t>
            </a:r>
          </a:p>
          <a:p>
            <a:r>
              <a:rPr lang="fr-CA" dirty="0"/>
              <a:t>Effectuer des validations côté serveur</a:t>
            </a:r>
          </a:p>
          <a:p>
            <a:r>
              <a:rPr lang="fr-CA" dirty="0"/>
              <a:t>Nous allons voir plus tard  dans la session ce que fait MySQL</a:t>
            </a:r>
          </a:p>
          <a:p>
            <a:endParaRPr lang="fr-CA" dirty="0"/>
          </a:p>
          <a:p>
            <a:endParaRPr lang="fr-CA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dirty="0"/>
              <a:t>Introduction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EB9981C-D7CE-45D1-B0DF-6BA537B425C3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CA" dirty="0"/>
              <a:t>Ce que permet le PHP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F7A7835A-7AFB-4487-B329-97706223CB6E}"/>
              </a:ext>
            </a:extLst>
          </p:cNvPr>
          <p:cNvSpPr>
            <a:spLocks noGrp="1"/>
          </p:cNvSpPr>
          <p:nvPr>
            <p:ph sz="quarter" idx="14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fr-CA" dirty="0"/>
              <a:t>Quel est l’avantage de valider côté serveur?</a:t>
            </a:r>
          </a:p>
        </p:txBody>
      </p:sp>
      <p:pic>
        <p:nvPicPr>
          <p:cNvPr id="4098" name="Picture 2" descr="Résultats de recherche d'images pour « php meme »">
            <a:extLst>
              <a:ext uri="{FF2B5EF4-FFF2-40B4-BE49-F238E27FC236}">
                <a16:creationId xmlns:a16="http://schemas.microsoft.com/office/drawing/2014/main" id="{693AF652-1EEA-416C-9115-C1CC40FED129}"/>
              </a:ext>
            </a:extLst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0371" y="3618458"/>
            <a:ext cx="4351615" cy="2516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1561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CA" dirty="0"/>
              <a:t>Technologie largement utilisée et assez rapide surtout depuis </a:t>
            </a:r>
            <a:r>
              <a:rPr lang="fr-CA" dirty="0">
                <a:hlinkClick r:id="rId9"/>
              </a:rPr>
              <a:t>PHP 7</a:t>
            </a:r>
            <a:r>
              <a:rPr lang="fr-CA" dirty="0"/>
              <a:t>!</a:t>
            </a:r>
          </a:p>
          <a:p>
            <a:r>
              <a:rPr lang="fr-CA" dirty="0"/>
              <a:t>Un contrôle </a:t>
            </a:r>
            <a:r>
              <a:rPr lang="fr-CA" b="1" dirty="0">
                <a:solidFill>
                  <a:schemeClr val="accent6">
                    <a:lumMod val="75000"/>
                  </a:schemeClr>
                </a:solidFill>
              </a:rPr>
              <a:t>précis </a:t>
            </a:r>
            <a:r>
              <a:rPr lang="fr-CA" dirty="0"/>
              <a:t>des transactions et des opérations</a:t>
            </a:r>
          </a:p>
          <a:p>
            <a:r>
              <a:rPr lang="fr-CA" dirty="0"/>
              <a:t>Open source et nécessitant que des technologies aussi open source (LAMP, WAMMP, etc.)</a:t>
            </a:r>
          </a:p>
          <a:p>
            <a:r>
              <a:rPr lang="fr-CA" dirty="0"/>
              <a:t>De nombreux « frameworks » (c’est quoi?)</a:t>
            </a:r>
            <a:endParaRPr lang="fr-CA" b="1" dirty="0">
              <a:solidFill>
                <a:schemeClr val="accent6">
                  <a:lumMod val="75000"/>
                </a:schemeClr>
              </a:solidFill>
            </a:endParaRPr>
          </a:p>
          <a:p>
            <a:pPr lvl="1"/>
            <a:r>
              <a:rPr lang="fr-FR" dirty="0">
                <a:hlinkClick r:id="rId10"/>
              </a:rPr>
              <a:t>Symfony</a:t>
            </a:r>
            <a:endParaRPr lang="fr-FR" dirty="0"/>
          </a:p>
          <a:p>
            <a:pPr lvl="1"/>
            <a:r>
              <a:rPr lang="fr-CA" dirty="0">
                <a:solidFill>
                  <a:schemeClr val="accent6">
                    <a:lumMod val="75000"/>
                  </a:schemeClr>
                </a:solidFill>
                <a:hlinkClick r:id="rId11"/>
              </a:rPr>
              <a:t>Laravel</a:t>
            </a:r>
            <a:endParaRPr lang="fr-CA" dirty="0">
              <a:solidFill>
                <a:schemeClr val="accent6">
                  <a:lumMod val="75000"/>
                </a:schemeClr>
              </a:solidFill>
            </a:endParaRPr>
          </a:p>
          <a:p>
            <a:pPr lvl="1"/>
            <a:r>
              <a:rPr lang="fr-CA" dirty="0">
                <a:solidFill>
                  <a:schemeClr val="accent6">
                    <a:lumMod val="75000"/>
                  </a:schemeClr>
                </a:solidFill>
                <a:hlinkClick r:id="rId12"/>
              </a:rPr>
              <a:t>CodeIgniter</a:t>
            </a:r>
            <a:endParaRPr lang="fr-CA" dirty="0">
              <a:solidFill>
                <a:schemeClr val="accent6">
                  <a:lumMod val="75000"/>
                </a:schemeClr>
              </a:solidFill>
            </a:endParaRPr>
          </a:p>
          <a:p>
            <a:pPr lvl="1"/>
            <a:r>
              <a:rPr lang="fr-CA" dirty="0">
                <a:solidFill>
                  <a:schemeClr val="accent6">
                    <a:lumMod val="75000"/>
                  </a:schemeClr>
                </a:solidFill>
                <a:hlinkClick r:id="rId13"/>
              </a:rPr>
              <a:t>CakePHP</a:t>
            </a:r>
            <a:endParaRPr lang="fr-CA" dirty="0">
              <a:solidFill>
                <a:schemeClr val="accent6">
                  <a:lumMod val="75000"/>
                </a:schemeClr>
              </a:solidFill>
            </a:endParaRPr>
          </a:p>
          <a:p>
            <a:pPr lvl="1"/>
            <a:r>
              <a:rPr lang="fr-CA" dirty="0">
                <a:solidFill>
                  <a:schemeClr val="accent6">
                    <a:lumMod val="75000"/>
                  </a:schemeClr>
                </a:solidFill>
                <a:hlinkClick r:id="rId14"/>
              </a:rPr>
              <a:t>Statistiques</a:t>
            </a:r>
            <a:endParaRPr lang="fr-CA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fr-CA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F01A5CE-158E-4A91-97B6-CF79398946CE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dirty="0"/>
              <a:t>Avantages de PHP 1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CA" dirty="0"/>
              <a:t>Introduction</a:t>
            </a:r>
          </a:p>
        </p:txBody>
      </p:sp>
      <p:pic>
        <p:nvPicPr>
          <p:cNvPr id="2054" name="Picture 6" descr="Résultats de recherche d'images pour « symfony logo »">
            <a:extLst>
              <a:ext uri="{FF2B5EF4-FFF2-40B4-BE49-F238E27FC236}">
                <a16:creationId xmlns:a16="http://schemas.microsoft.com/office/drawing/2014/main" id="{0520CEDA-A82F-4C0E-BBC1-9783E1A0E46D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651" y="6541816"/>
            <a:ext cx="1879392" cy="2263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ésultats de recherche d'images pour « laravel logo »">
            <a:extLst>
              <a:ext uri="{FF2B5EF4-FFF2-40B4-BE49-F238E27FC236}">
                <a16:creationId xmlns:a16="http://schemas.microsoft.com/office/drawing/2014/main" id="{04B824EF-E5E7-4E7F-8267-2569EC99B86D}"/>
              </a:ext>
            </a:extLst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803" y="6481216"/>
            <a:ext cx="2857500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Image associée">
            <a:extLst>
              <a:ext uri="{FF2B5EF4-FFF2-40B4-BE49-F238E27FC236}">
                <a16:creationId xmlns:a16="http://schemas.microsoft.com/office/drawing/2014/main" id="{014424CB-49E3-4D96-A34B-B2F7CBED7991}"/>
              </a:ext>
            </a:extLst>
          </p:cNvPr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4063" y="5955138"/>
            <a:ext cx="3436640" cy="3436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Image associée">
            <a:extLst>
              <a:ext uri="{FF2B5EF4-FFF2-40B4-BE49-F238E27FC236}">
                <a16:creationId xmlns:a16="http://schemas.microsoft.com/office/drawing/2014/main" id="{2708CB06-E2F0-4E08-B54E-3D55F1DD9EF4}"/>
              </a:ext>
            </a:extLst>
          </p:cNvPr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0703" y="6030714"/>
            <a:ext cx="3243048" cy="324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4069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CA" dirty="0"/>
              <a:t>De très nombreuses plateformes déjà conçues</a:t>
            </a:r>
          </a:p>
          <a:p>
            <a:r>
              <a:rPr lang="fr-CA" dirty="0">
                <a:hlinkClick r:id="rId5" tooltip="Wiki"/>
              </a:rPr>
              <a:t>Wiki</a:t>
            </a:r>
            <a:r>
              <a:rPr lang="fr-CA" dirty="0"/>
              <a:t> (</a:t>
            </a:r>
            <a:r>
              <a:rPr lang="fr-CA" dirty="0">
                <a:hlinkClick r:id="rId6" tooltip="MediaWiki"/>
              </a:rPr>
              <a:t>MediaWiki</a:t>
            </a:r>
            <a:r>
              <a:rPr lang="fr-CA" dirty="0"/>
              <a:t>, </a:t>
            </a:r>
            <a:r>
              <a:rPr lang="fr-CA" dirty="0" err="1">
                <a:hlinkClick r:id="rId7" tooltip="WikiNi"/>
              </a:rPr>
              <a:t>WikiNi</a:t>
            </a:r>
            <a:r>
              <a:rPr lang="fr-CA" dirty="0"/>
              <a:t>, </a:t>
            </a:r>
            <a:r>
              <a:rPr lang="fr-CA" dirty="0" err="1">
                <a:hlinkClick r:id="rId8" tooltip="DokuWiki"/>
              </a:rPr>
              <a:t>DokuWiki</a:t>
            </a:r>
            <a:r>
              <a:rPr lang="fr-CA" dirty="0"/>
              <a:t>...)</a:t>
            </a:r>
          </a:p>
          <a:p>
            <a:r>
              <a:rPr lang="fr-CA" dirty="0">
                <a:hlinkClick r:id="rId9" tooltip="Forum (informatique)"/>
              </a:rPr>
              <a:t>forum</a:t>
            </a:r>
            <a:r>
              <a:rPr lang="fr-CA" dirty="0"/>
              <a:t> (</a:t>
            </a:r>
            <a:r>
              <a:rPr lang="fr-CA" dirty="0" err="1">
                <a:hlinkClick r:id="rId10" tooltip="PhpBB"/>
              </a:rPr>
              <a:t>phpBB</a:t>
            </a:r>
            <a:r>
              <a:rPr lang="fr-CA" dirty="0"/>
              <a:t>, </a:t>
            </a:r>
            <a:r>
              <a:rPr lang="fr-CA" dirty="0" err="1">
                <a:hlinkClick r:id="rId11" tooltip="Vanilla Forums"/>
              </a:rPr>
              <a:t>Vanilla</a:t>
            </a:r>
            <a:r>
              <a:rPr lang="fr-CA" dirty="0"/>
              <a:t>, </a:t>
            </a:r>
            <a:r>
              <a:rPr lang="fr-CA" dirty="0">
                <a:hlinkClick r:id="rId12" tooltip="Invision Power Board"/>
              </a:rPr>
              <a:t>IPB</a:t>
            </a:r>
            <a:r>
              <a:rPr lang="fr-CA" dirty="0"/>
              <a:t>, </a:t>
            </a:r>
            <a:r>
              <a:rPr lang="fr-CA" u="sng" dirty="0" err="1">
                <a:hlinkClick r:id="rId13"/>
              </a:rPr>
              <a:t>punBB</a:t>
            </a:r>
            <a:r>
              <a:rPr lang="fr-CA" dirty="0"/>
              <a:t>...)</a:t>
            </a:r>
          </a:p>
          <a:p>
            <a:r>
              <a:rPr lang="fr-CA" dirty="0"/>
              <a:t>Systèmes de gestion de </a:t>
            </a:r>
            <a:r>
              <a:rPr lang="fr-CA" dirty="0">
                <a:hlinkClick r:id="rId14" tooltip="Blog"/>
              </a:rPr>
              <a:t>blog</a:t>
            </a:r>
            <a:r>
              <a:rPr lang="fr-CA" dirty="0"/>
              <a:t> (</a:t>
            </a:r>
            <a:r>
              <a:rPr lang="fr-CA" dirty="0" err="1">
                <a:hlinkClick r:id="rId15" tooltip="Dotclear"/>
              </a:rPr>
              <a:t>Dotclear</a:t>
            </a:r>
            <a:r>
              <a:rPr lang="fr-CA" dirty="0"/>
              <a:t>, </a:t>
            </a:r>
            <a:r>
              <a:rPr lang="fr-CA" dirty="0">
                <a:hlinkClick r:id="rId16" tooltip="WordPress"/>
              </a:rPr>
              <a:t>WordPress</a:t>
            </a:r>
            <a:r>
              <a:rPr lang="fr-CA" dirty="0"/>
              <a:t>...)</a:t>
            </a:r>
          </a:p>
          <a:p>
            <a:r>
              <a:rPr lang="fr-CA" dirty="0">
                <a:hlinkClick r:id="rId17" tooltip="Système de gestion de contenu"/>
              </a:rPr>
              <a:t>Systèmes de gestion de contenu</a:t>
            </a:r>
            <a:r>
              <a:rPr lang="fr-CA" dirty="0"/>
              <a:t> (appelés aussi </a:t>
            </a:r>
            <a:r>
              <a:rPr lang="fr-CA" i="1" dirty="0"/>
              <a:t>CMS</a:t>
            </a:r>
            <a:r>
              <a:rPr lang="fr-CA" dirty="0"/>
              <a:t>) (</a:t>
            </a:r>
            <a:r>
              <a:rPr lang="fr-CA" dirty="0" err="1">
                <a:hlinkClick r:id="rId18" tooltip="Système de publication pour l'internet partagé"/>
              </a:rPr>
              <a:t>Spip</a:t>
            </a:r>
            <a:r>
              <a:rPr lang="fr-CA" dirty="0"/>
              <a:t>, </a:t>
            </a:r>
            <a:r>
              <a:rPr lang="fr-CA" dirty="0" err="1">
                <a:hlinkClick r:id="rId19" tooltip="ExpressionEngine (page inexistante)"/>
              </a:rPr>
              <a:t>ExpressionEngine</a:t>
            </a:r>
            <a:r>
              <a:rPr lang="fr-CA" dirty="0"/>
              <a:t>, </a:t>
            </a:r>
            <a:r>
              <a:rPr lang="fr-CA" dirty="0">
                <a:hlinkClick r:id="rId20" tooltip="Drupal"/>
              </a:rPr>
              <a:t>Drupal</a:t>
            </a:r>
            <a:r>
              <a:rPr lang="fr-CA" dirty="0"/>
              <a:t>, </a:t>
            </a:r>
            <a:r>
              <a:rPr lang="fr-CA" dirty="0" err="1">
                <a:hlinkClick r:id="rId21" tooltip="Xoops"/>
              </a:rPr>
              <a:t>Xoops</a:t>
            </a:r>
            <a:r>
              <a:rPr lang="fr-CA" dirty="0"/>
              <a:t>, </a:t>
            </a:r>
            <a:r>
              <a:rPr lang="fr-CA" dirty="0">
                <a:hlinkClick r:id="rId22" tooltip="Joomla"/>
              </a:rPr>
              <a:t>Joomla</a:t>
            </a:r>
            <a:r>
              <a:rPr lang="fr-CA" dirty="0"/>
              <a:t>...)</a:t>
            </a:r>
          </a:p>
          <a:p>
            <a:r>
              <a:rPr lang="fr-CA" dirty="0">
                <a:hlinkClick r:id="rId23" tooltip="Système de gestion de base de données"/>
              </a:rPr>
              <a:t>Administration de bases de données</a:t>
            </a:r>
            <a:r>
              <a:rPr lang="fr-CA" dirty="0"/>
              <a:t> (</a:t>
            </a:r>
            <a:r>
              <a:rPr lang="fr-CA" dirty="0">
                <a:hlinkClick r:id="rId24" tooltip="PhpMyAdmin"/>
              </a:rPr>
              <a:t>phpMyAdmin</a:t>
            </a:r>
            <a:r>
              <a:rPr lang="fr-CA" dirty="0"/>
              <a:t>, </a:t>
            </a:r>
            <a:r>
              <a:rPr lang="fr-CA" dirty="0" err="1">
                <a:hlinkClick r:id="rId25" tooltip="PhpPgAdmin"/>
              </a:rPr>
              <a:t>phpPgAdmin</a:t>
            </a:r>
            <a:r>
              <a:rPr lang="fr-CA" dirty="0"/>
              <a:t>, </a:t>
            </a:r>
            <a:r>
              <a:rPr lang="fr-CA" dirty="0" err="1">
                <a:hlinkClick r:id="rId26" tooltip="Adminer"/>
              </a:rPr>
              <a:t>Adminer</a:t>
            </a:r>
            <a:r>
              <a:rPr lang="fr-CA" dirty="0"/>
              <a:t>, </a:t>
            </a:r>
            <a:r>
              <a:rPr lang="fr-CA" dirty="0" err="1"/>
              <a:t>Eskuel</a:t>
            </a:r>
            <a:r>
              <a:rPr lang="fr-CA" dirty="0"/>
              <a:t>...)</a:t>
            </a:r>
          </a:p>
          <a:p>
            <a:r>
              <a:rPr lang="fr-CA" dirty="0">
                <a:hlinkClick r:id="rId27" tooltip="Commerce électronique"/>
              </a:rPr>
              <a:t>E-commerce</a:t>
            </a:r>
            <a:r>
              <a:rPr lang="fr-CA" dirty="0"/>
              <a:t> (</a:t>
            </a:r>
            <a:r>
              <a:rPr lang="fr-CA" dirty="0">
                <a:hlinkClick r:id="rId28" tooltip="Magento"/>
              </a:rPr>
              <a:t>Magento</a:t>
            </a:r>
            <a:r>
              <a:rPr lang="fr-CA" dirty="0"/>
              <a:t>, </a:t>
            </a:r>
            <a:r>
              <a:rPr lang="fr-CA" dirty="0" err="1">
                <a:hlinkClick r:id="rId29" tooltip="OsCommerce"/>
              </a:rPr>
              <a:t>osCommerce</a:t>
            </a:r>
            <a:r>
              <a:rPr lang="fr-CA" dirty="0"/>
              <a:t>, </a:t>
            </a:r>
            <a:r>
              <a:rPr lang="fr-CA" dirty="0">
                <a:hlinkClick r:id="rId30" tooltip="PrestaShop"/>
              </a:rPr>
              <a:t>PrestaShop</a:t>
            </a:r>
            <a:r>
              <a:rPr lang="fr-CA" dirty="0"/>
              <a:t>, etc.)</a:t>
            </a:r>
            <a:endParaRPr lang="fr-CA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fr-CA" dirty="0">
                <a:solidFill>
                  <a:schemeClr val="accent6">
                    <a:lumMod val="75000"/>
                  </a:schemeClr>
                </a:solidFill>
                <a:hlinkClick r:id="rId31"/>
              </a:rPr>
              <a:t>Et beaucoup d’autres!</a:t>
            </a:r>
            <a:endParaRPr lang="fr-CA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fr-CA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fr-CA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fr-CA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fr-CA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fr-CA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fr-CA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F01A5CE-158E-4A91-97B6-CF79398946CE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dirty="0"/>
              <a:t>Avantages de PHP 2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CA" dirty="0"/>
              <a:t>Introduction</a:t>
            </a:r>
          </a:p>
        </p:txBody>
      </p:sp>
      <p:pic>
        <p:nvPicPr>
          <p:cNvPr id="13316" name="Picture 4" descr="Résultats de recherche d'images pour « wordpress logo »">
            <a:extLst>
              <a:ext uri="{FF2B5EF4-FFF2-40B4-BE49-F238E27FC236}">
                <a16:creationId xmlns:a16="http://schemas.microsoft.com/office/drawing/2014/main" id="{49ECA4CC-EBEB-4B7A-9DAD-896F536668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0371" y="2881697"/>
            <a:ext cx="3165224" cy="1966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Résultats de recherche d'images pour « joomla logo »">
            <a:extLst>
              <a:ext uri="{FF2B5EF4-FFF2-40B4-BE49-F238E27FC236}">
                <a16:creationId xmlns:a16="http://schemas.microsoft.com/office/drawing/2014/main" id="{F605B97C-B712-4933-8DE1-DA6FC93F45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4383" y="4905042"/>
            <a:ext cx="2685712" cy="2231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4" name="Picture 12" descr="Image associée">
            <a:hlinkClick r:id="rId34"/>
            <a:extLst>
              <a:ext uri="{FF2B5EF4-FFF2-40B4-BE49-F238E27FC236}">
                <a16:creationId xmlns:a16="http://schemas.microsoft.com/office/drawing/2014/main" id="{B241861A-BA03-4360-9B6C-6DAC70B780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625" y="8258109"/>
            <a:ext cx="4686895" cy="1286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6" name="Picture 14" descr="Résultats de recherche d'images pour « moodle »">
            <a:extLst>
              <a:ext uri="{FF2B5EF4-FFF2-40B4-BE49-F238E27FC236}">
                <a16:creationId xmlns:a16="http://schemas.microsoft.com/office/drawing/2014/main" id="{F9C9553C-CA36-48BF-B235-5B058C2072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0168" y="8252419"/>
            <a:ext cx="2924330" cy="1501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8" name="Picture 16" descr="Résultats de recherche d'images pour « wikipedia logo »">
            <a:extLst>
              <a:ext uri="{FF2B5EF4-FFF2-40B4-BE49-F238E27FC236}">
                <a16:creationId xmlns:a16="http://schemas.microsoft.com/office/drawing/2014/main" id="{BC352BBF-7A12-4DE6-A592-369790B905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2297" y="3729197"/>
            <a:ext cx="1209485" cy="1103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30" name="Picture 18" descr="Résultats de recherche d'images pour « magento »">
            <a:extLst>
              <a:ext uri="{FF2B5EF4-FFF2-40B4-BE49-F238E27FC236}">
                <a16:creationId xmlns:a16="http://schemas.microsoft.com/office/drawing/2014/main" id="{DEE8C426-B756-411B-BCB6-E0BB98EFA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8520" y="7067939"/>
            <a:ext cx="2790825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2481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2143450" y="3419782"/>
            <a:ext cx="11046646" cy="2341407"/>
          </a:xfrm>
        </p:spPr>
        <p:txBody>
          <a:bodyPr/>
          <a:lstStyle/>
          <a:p>
            <a:r>
              <a:rPr lang="fr-CA" sz="8000" dirty="0"/>
              <a:t>Syntaxe PHP</a:t>
            </a:r>
            <a:endParaRPr lang="fr-CA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pPr>
              <a:defRPr/>
            </a:pPr>
            <a:fld id="{D52BE19E-6CB0-4375-BCBA-F84A97BE1D8C}" type="slidenum">
              <a:rPr lang="fr-FR" altLang="fr-FR" smtClean="0"/>
              <a:pPr>
                <a:defRPr/>
              </a:pPr>
              <a:t>8</a:t>
            </a:fld>
            <a:endParaRPr lang="fr-FR" alt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BEF99308-B51D-48BB-8293-2F9B13A14B64}" type="datetime1">
              <a:rPr lang="fr-CA" smtClean="0"/>
              <a:t>2024-02-05</a:t>
            </a:fld>
            <a:endParaRPr lang="en-US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fr-CA" dirty="0"/>
              <a:t>Programmation Web - 420-V20-SF</a:t>
            </a:r>
            <a:endParaRPr lang="en-US" dirty="0"/>
          </a:p>
        </p:txBody>
      </p:sp>
      <p:pic>
        <p:nvPicPr>
          <p:cNvPr id="9218" name="Picture 2" descr="Résultats de recherche d'images pour « php syntax »">
            <a:extLst>
              <a:ext uri="{FF2B5EF4-FFF2-40B4-BE49-F238E27FC236}">
                <a16:creationId xmlns:a16="http://schemas.microsoft.com/office/drawing/2014/main" id="{B1E8CC68-C26C-4B7F-9079-0D125062D88C}"/>
              </a:ext>
            </a:extLst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644" y="6100936"/>
            <a:ext cx="8002871" cy="3161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60037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95EF0B4-82F7-432A-B55D-20E731F027AD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sz="4000" dirty="0"/>
              <a:t>La syntaxe de base</a:t>
            </a:r>
            <a:endParaRPr lang="fr-CA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fr-CA" dirty="0"/>
              <a:t>Syntaxe PHP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6F6ED5B6-7C15-4AD5-99DF-40811254A725}"/>
              </a:ext>
            </a:extLst>
          </p:cNvPr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fr-CA" dirty="0"/>
              <a:t>En PHP, on doit indiquer où le code commence et à l’endroit où il se termine, </a:t>
            </a:r>
            <a:r>
              <a:rPr lang="fr-CA" b="1" dirty="0"/>
              <a:t>sinon le serveur ne le sait pas</a:t>
            </a:r>
            <a:r>
              <a:rPr lang="fr-CA" dirty="0"/>
              <a:t>!</a:t>
            </a:r>
          </a:p>
          <a:p>
            <a:r>
              <a:rPr lang="fr-CA" dirty="0"/>
              <a:t>Balise de code :</a:t>
            </a:r>
          </a:p>
          <a:p>
            <a:pPr lvl="1"/>
            <a:r>
              <a:rPr lang="fr-CA" dirty="0">
                <a:solidFill>
                  <a:srgbClr val="FF0000"/>
                </a:solidFill>
              </a:rPr>
              <a:t>&lt;?</a:t>
            </a:r>
            <a:r>
              <a:rPr lang="fr-CA" dirty="0" err="1">
                <a:solidFill>
                  <a:srgbClr val="FF0000"/>
                </a:solidFill>
              </a:rPr>
              <a:t>php</a:t>
            </a:r>
            <a:r>
              <a:rPr lang="fr-CA" dirty="0">
                <a:solidFill>
                  <a:srgbClr val="FF0000"/>
                </a:solidFill>
              </a:rPr>
              <a:t> …code </a:t>
            </a:r>
            <a:r>
              <a:rPr lang="fr-CA" dirty="0" err="1">
                <a:solidFill>
                  <a:srgbClr val="FF0000"/>
                </a:solidFill>
              </a:rPr>
              <a:t>php</a:t>
            </a:r>
            <a:r>
              <a:rPr lang="fr-CA" dirty="0">
                <a:solidFill>
                  <a:srgbClr val="FF0000"/>
                </a:solidFill>
              </a:rPr>
              <a:t> ici… ?&gt;</a:t>
            </a:r>
          </a:p>
          <a:p>
            <a:r>
              <a:rPr lang="fr-CA" dirty="0"/>
              <a:t>Autre syntaxe</a:t>
            </a:r>
          </a:p>
          <a:p>
            <a:pPr lvl="1"/>
            <a:r>
              <a:rPr lang="fr-CA" dirty="0">
                <a:solidFill>
                  <a:srgbClr val="FF0000"/>
                </a:solidFill>
              </a:rPr>
              <a:t>&lt;?= …code </a:t>
            </a:r>
            <a:r>
              <a:rPr lang="fr-CA" dirty="0" err="1">
                <a:solidFill>
                  <a:srgbClr val="FF0000"/>
                </a:solidFill>
              </a:rPr>
              <a:t>php</a:t>
            </a:r>
            <a:r>
              <a:rPr lang="fr-CA" dirty="0">
                <a:solidFill>
                  <a:srgbClr val="FF0000"/>
                </a:solidFill>
              </a:rPr>
              <a:t> ici… ?&gt;</a:t>
            </a:r>
          </a:p>
          <a:p>
            <a:r>
              <a:rPr lang="fr-CA" dirty="0"/>
              <a:t>Privilégier les tags PHP suivants: </a:t>
            </a:r>
            <a:r>
              <a:rPr lang="fr-CA" dirty="0">
                <a:solidFill>
                  <a:srgbClr val="FF0000"/>
                </a:solidFill>
              </a:rPr>
              <a:t>&lt;?</a:t>
            </a:r>
            <a:r>
              <a:rPr lang="fr-CA" dirty="0" err="1">
                <a:solidFill>
                  <a:srgbClr val="FF0000"/>
                </a:solidFill>
              </a:rPr>
              <a:t>php</a:t>
            </a:r>
            <a:r>
              <a:rPr lang="fr-CA" dirty="0">
                <a:solidFill>
                  <a:srgbClr val="FF0000"/>
                </a:solidFill>
              </a:rPr>
              <a:t> …code </a:t>
            </a:r>
            <a:r>
              <a:rPr lang="fr-CA" dirty="0" err="1">
                <a:solidFill>
                  <a:srgbClr val="FF0000"/>
                </a:solidFill>
              </a:rPr>
              <a:t>php</a:t>
            </a:r>
            <a:r>
              <a:rPr lang="fr-CA" dirty="0">
                <a:solidFill>
                  <a:srgbClr val="FF0000"/>
                </a:solidFill>
              </a:rPr>
              <a:t> ici… ?&gt;</a:t>
            </a:r>
          </a:p>
          <a:p>
            <a:pPr lvl="1"/>
            <a:r>
              <a:rPr lang="fr-CA" dirty="0"/>
              <a:t>Les tags courts sont déconseillés, car non actifs par défaut.</a:t>
            </a:r>
          </a:p>
          <a:p>
            <a:pPr lvl="1"/>
            <a:r>
              <a:rPr lang="fr-CA" dirty="0" err="1">
                <a:solidFill>
                  <a:srgbClr val="FF0000"/>
                </a:solidFill>
              </a:rPr>
              <a:t>short_open_tag</a:t>
            </a:r>
            <a:r>
              <a:rPr lang="fr-CA" dirty="0">
                <a:solidFill>
                  <a:srgbClr val="FF0000"/>
                </a:solidFill>
              </a:rPr>
              <a:t>=1 </a:t>
            </a:r>
            <a:r>
              <a:rPr lang="fr-CA" dirty="0"/>
              <a:t># active les shorts tags dans </a:t>
            </a:r>
            <a:r>
              <a:rPr lang="fr-CA" dirty="0">
                <a:solidFill>
                  <a:srgbClr val="FF0000"/>
                </a:solidFill>
              </a:rPr>
              <a:t>php.ini</a:t>
            </a:r>
          </a:p>
        </p:txBody>
      </p:sp>
      <p:pic>
        <p:nvPicPr>
          <p:cNvPr id="11266" name="Picture 2" descr="Résultats de recherche d'images pour « linux »">
            <a:extLst>
              <a:ext uri="{FF2B5EF4-FFF2-40B4-BE49-F238E27FC236}">
                <a16:creationId xmlns:a16="http://schemas.microsoft.com/office/drawing/2014/main" id="{ABDA2139-C1D3-429B-98E2-E6B20A9F005D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6155" y="3678645"/>
            <a:ext cx="3185791" cy="3028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A24F990-9212-4FE9-BF68-23B1080F65C1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 rot="1419063">
            <a:off x="10954681" y="3560237"/>
            <a:ext cx="157600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8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76379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heme/theme1.xml><?xml version="1.0" encoding="utf-8"?>
<a:theme xmlns:a="http://schemas.openxmlformats.org/drawingml/2006/main" name="Facette">
  <a:themeElements>
    <a:clrScheme name="Personnalisé 1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061C28"/>
      </a:accent6>
      <a:hlink>
        <a:srgbClr val="F49100"/>
      </a:hlink>
      <a:folHlink>
        <a:srgbClr val="85DFD0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5A5F5E"/>
      </a:dk2>
      <a:lt2>
        <a:srgbClr val="B4B4B4"/>
      </a:lt2>
      <a:accent1>
        <a:srgbClr val="78AAB3"/>
      </a:accent1>
      <a:accent2>
        <a:srgbClr val="9A9671"/>
      </a:accent2>
      <a:accent3>
        <a:srgbClr val="FFFFFF"/>
      </a:accent3>
      <a:accent4>
        <a:srgbClr val="000000"/>
      </a:accent4>
      <a:accent5>
        <a:srgbClr val="BED2D6"/>
      </a:accent5>
      <a:accent6>
        <a:srgbClr val="8B8766"/>
      </a:accent6>
      <a:hlink>
        <a:srgbClr val="0000FF"/>
      </a:hlink>
      <a:folHlink>
        <a:srgbClr val="FF00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4230</TotalTime>
  <Words>947</Words>
  <Application>Microsoft Office PowerPoint</Application>
  <PresentationFormat>Personnalisé</PresentationFormat>
  <Paragraphs>161</Paragraphs>
  <Slides>21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30" baseType="lpstr">
      <vt:lpstr>Arial</vt:lpstr>
      <vt:lpstr>Consolas</vt:lpstr>
      <vt:lpstr>Copperplate</vt:lpstr>
      <vt:lpstr>Lucida Grande</vt:lpstr>
      <vt:lpstr>Palatino</vt:lpstr>
      <vt:lpstr>Trebuchet MS</vt:lpstr>
      <vt:lpstr>Wingdings</vt:lpstr>
      <vt:lpstr>Wingdings 3</vt:lpstr>
      <vt:lpstr>Facette</vt:lpstr>
      <vt:lpstr>Programmation Web 420-W21-SF </vt:lpstr>
      <vt:lpstr>Introduction</vt:lpstr>
      <vt:lpstr>Introduction</vt:lpstr>
      <vt:lpstr>Introduction</vt:lpstr>
      <vt:lpstr>Introduction</vt:lpstr>
      <vt:lpstr>Introduction</vt:lpstr>
      <vt:lpstr>Introduction</vt:lpstr>
      <vt:lpstr>Syntaxe PHP</vt:lpstr>
      <vt:lpstr>Syntaxe PHP</vt:lpstr>
      <vt:lpstr>Syntaxe PHP</vt:lpstr>
      <vt:lpstr>PHP: les $variables</vt:lpstr>
      <vt:lpstr>PHP: les variables</vt:lpstr>
      <vt:lpstr>PHP: les variables</vt:lpstr>
      <vt:lpstr>PHP: les variables</vt:lpstr>
      <vt:lpstr>PHP: les variables</vt:lpstr>
      <vt:lpstr>PHP: Les  fonctions</vt:lpstr>
      <vt:lpstr>PHP: Les fonctions</vt:lpstr>
      <vt:lpstr>PHP: Les autres concepts</vt:lpstr>
      <vt:lpstr>Conclusion</vt:lpstr>
      <vt:lpstr>Conclusion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Jimmy Gilbert</dc:creator>
  <cp:lastModifiedBy>Jimmy Gilbert</cp:lastModifiedBy>
  <cp:revision>141</cp:revision>
  <dcterms:modified xsi:type="dcterms:W3CDTF">2024-02-05T14:53:21Z</dcterms:modified>
</cp:coreProperties>
</file>